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67" r:id="rId3"/>
    <p:sldId id="257" r:id="rId4"/>
    <p:sldId id="258" r:id="rId5"/>
    <p:sldId id="259" r:id="rId6"/>
    <p:sldId id="273" r:id="rId7"/>
    <p:sldId id="489" r:id="rId8"/>
    <p:sldId id="262" r:id="rId9"/>
    <p:sldId id="264" r:id="rId10"/>
    <p:sldId id="268" r:id="rId11"/>
    <p:sldId id="274" r:id="rId12"/>
    <p:sldId id="460" r:id="rId13"/>
    <p:sldId id="462" r:id="rId14"/>
    <p:sldId id="270" r:id="rId15"/>
    <p:sldId id="490" r:id="rId16"/>
    <p:sldId id="488" r:id="rId17"/>
    <p:sldId id="465" r:id="rId18"/>
    <p:sldId id="466" r:id="rId19"/>
    <p:sldId id="467" r:id="rId20"/>
    <p:sldId id="468" r:id="rId21"/>
    <p:sldId id="469" r:id="rId22"/>
    <p:sldId id="272" r:id="rId23"/>
    <p:sldId id="470" r:id="rId24"/>
    <p:sldId id="471" r:id="rId25"/>
    <p:sldId id="269" r:id="rId26"/>
    <p:sldId id="472" r:id="rId27"/>
    <p:sldId id="475" r:id="rId28"/>
    <p:sldId id="473" r:id="rId29"/>
    <p:sldId id="476" r:id="rId30"/>
    <p:sldId id="477" r:id="rId31"/>
    <p:sldId id="480" r:id="rId32"/>
    <p:sldId id="478" r:id="rId33"/>
    <p:sldId id="481" r:id="rId34"/>
    <p:sldId id="479" r:id="rId35"/>
    <p:sldId id="483" r:id="rId36"/>
    <p:sldId id="486" r:id="rId37"/>
    <p:sldId id="482" r:id="rId38"/>
    <p:sldId id="484" r:id="rId39"/>
    <p:sldId id="487" r:id="rId40"/>
    <p:sldId id="491" r:id="rId41"/>
    <p:sldId id="263" r:id="rId42"/>
    <p:sldId id="4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0"/>
    <p:restoredTop sz="81058"/>
  </p:normalViewPr>
  <p:slideViewPr>
    <p:cSldViewPr snapToGrid="0">
      <p:cViewPr varScale="1">
        <p:scale>
          <a:sx n="90" d="100"/>
          <a:sy n="90" d="100"/>
        </p:scale>
        <p:origin x="1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EB9ED-637A-1F48-8D53-E146412A2BC6}" type="datetimeFigureOut">
              <a:rPr lang="en-US" smtClean="0"/>
              <a:t>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A2680-895F-AB42-81CD-E88501C381C2}" type="slidenum">
              <a:rPr lang="en-US" smtClean="0"/>
              <a:t>‹#›</a:t>
            </a:fld>
            <a:endParaRPr lang="en-US"/>
          </a:p>
        </p:txBody>
      </p:sp>
    </p:spTree>
    <p:extLst>
      <p:ext uri="{BB962C8B-B14F-4D97-AF65-F5344CB8AC3E}">
        <p14:creationId xmlns:p14="http://schemas.microsoft.com/office/powerpoint/2010/main" val="388495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ture.com/articles/nature.2013.1235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linicaltrials.gov/ct2/show/NCT03925987" TargetMode="External"/><Relationship Id="rId5" Type="http://schemas.openxmlformats.org/officeDocument/2006/relationships/hyperlink" Target="https://grantome.com/grant/NIH/P20-GM121312-01-6548" TargetMode="External"/><Relationship Id="rId4" Type="http://schemas.openxmlformats.org/officeDocument/2006/relationships/hyperlink" Target="https://www.nature.com/articles/nn.332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adwise.io/bookreview/12643642?highlight=26664513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ncedirect-com.ezproxy.lib.utah.edu/science/article/pii/S0012369223000223?via%3Dihub#bib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ciencedirect-com.ezproxy.lib.utah.edu/science/article/pii/S0012369223000223?via%3Dihub#bib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thoughts after giving this presentation: </a:t>
            </a:r>
          </a:p>
          <a:p>
            <a:r>
              <a:rPr lang="en-US" dirty="0"/>
              <a:t>Need to shorten</a:t>
            </a:r>
          </a:p>
          <a:p>
            <a:r>
              <a:rPr lang="en-US" dirty="0"/>
              <a:t>Should emphasize that these models are a simplification, and that it’s not that O2 has NOTHING to do with shortness of breath, but it’s just not </a:t>
            </a:r>
            <a:r>
              <a:rPr lang="en-US"/>
              <a:t>mainly due to CO2 flux. </a:t>
            </a:r>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a:t>
            </a:fld>
            <a:endParaRPr lang="en-US"/>
          </a:p>
        </p:txBody>
      </p:sp>
    </p:spTree>
    <p:extLst>
      <p:ext uri="{BB962C8B-B14F-4D97-AF65-F5344CB8AC3E}">
        <p14:creationId xmlns:p14="http://schemas.microsoft.com/office/powerpoint/2010/main" val="131396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 personally: </a:t>
            </a:r>
          </a:p>
          <a:p>
            <a:r>
              <a:rPr lang="en-US" dirty="0"/>
              <a:t>LLL atelectasis &gt;&gt; Opiate hypoventilation = PE</a:t>
            </a:r>
          </a:p>
        </p:txBody>
      </p:sp>
      <p:sp>
        <p:nvSpPr>
          <p:cNvPr id="4" name="Slide Number Placeholder 3"/>
          <p:cNvSpPr>
            <a:spLocks noGrp="1"/>
          </p:cNvSpPr>
          <p:nvPr>
            <p:ph type="sldNum" sz="quarter" idx="5"/>
          </p:nvPr>
        </p:nvSpPr>
        <p:spPr/>
        <p:txBody>
          <a:bodyPr/>
          <a:lstStyle/>
          <a:p>
            <a:fld id="{985A2680-895F-AB42-81CD-E88501C381C2}" type="slidenum">
              <a:rPr lang="en-US" smtClean="0"/>
              <a:t>10</a:t>
            </a:fld>
            <a:endParaRPr lang="en-US"/>
          </a:p>
        </p:txBody>
      </p:sp>
    </p:spTree>
    <p:extLst>
      <p:ext uri="{BB962C8B-B14F-4D97-AF65-F5344CB8AC3E}">
        <p14:creationId xmlns:p14="http://schemas.microsoft.com/office/powerpoint/2010/main" val="11209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on hypoxemia is greater when there is more blood going through the area… hence, lower lobe collapse causes lots of shunting (due to gravity influencing where the blood goes). </a:t>
            </a:r>
          </a:p>
          <a:p>
            <a:endParaRPr lang="en-US" dirty="0"/>
          </a:p>
          <a:p>
            <a:r>
              <a:rPr lang="en-US" dirty="0"/>
              <a:t>Consolidations cause shunts</a:t>
            </a:r>
          </a:p>
        </p:txBody>
      </p:sp>
      <p:sp>
        <p:nvSpPr>
          <p:cNvPr id="4" name="Slide Number Placeholder 3"/>
          <p:cNvSpPr>
            <a:spLocks noGrp="1"/>
          </p:cNvSpPr>
          <p:nvPr>
            <p:ph type="sldNum" sz="quarter" idx="5"/>
          </p:nvPr>
        </p:nvSpPr>
        <p:spPr/>
        <p:txBody>
          <a:bodyPr/>
          <a:lstStyle/>
          <a:p>
            <a:fld id="{985A2680-895F-AB42-81CD-E88501C381C2}" type="slidenum">
              <a:rPr lang="en-US" smtClean="0"/>
              <a:t>11</a:t>
            </a:fld>
            <a:endParaRPr lang="en-US"/>
          </a:p>
        </p:txBody>
      </p:sp>
    </p:spTree>
    <p:extLst>
      <p:ext uri="{BB962C8B-B14F-4D97-AF65-F5344CB8AC3E}">
        <p14:creationId xmlns:p14="http://schemas.microsoft.com/office/powerpoint/2010/main" val="274246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from brain-vent curve dissociation is NOT mediated by the medulla; it’s more primitive</a:t>
            </a:r>
          </a:p>
          <a:p>
            <a:endParaRPr lang="en-US" dirty="0"/>
          </a:p>
          <a:p>
            <a:endParaRPr lang="en-US" dirty="0"/>
          </a:p>
          <a:p>
            <a:r>
              <a:rPr lang="en-US" dirty="0"/>
              <a:t>Case report so interesting it’s published in Nature. </a:t>
            </a:r>
            <a:r>
              <a:rPr lang="en-US" dirty="0" err="1"/>
              <a:t>NeuroSci</a:t>
            </a:r>
            <a:r>
              <a:rPr lang="en-US" dirty="0"/>
              <a:t>!</a:t>
            </a:r>
          </a:p>
          <a:p>
            <a:r>
              <a:rPr lang="en-US" dirty="0"/>
              <a:t>FiCO2 35% and the case of S.M.</a:t>
            </a:r>
          </a:p>
          <a:p>
            <a:r>
              <a:rPr lang="en-US" dirty="0"/>
              <a:t>SM, amygdala fat deposits, carbon dioxide inhaled fear. Due to </a:t>
            </a:r>
            <a:r>
              <a:rPr lang="en-US" dirty="0" err="1"/>
              <a:t>Urbach-Wiethe</a:t>
            </a:r>
            <a:r>
              <a:rPr lang="en-US" dirty="0"/>
              <a:t> </a:t>
            </a:r>
            <a:r>
              <a:rPr lang="en-US" dirty="0" err="1"/>
              <a:t>Dz</a:t>
            </a:r>
            <a:endParaRPr lang="en-US" dirty="0"/>
          </a:p>
          <a:p>
            <a:r>
              <a:rPr lang="en-US" dirty="0"/>
              <a:t>No fear to conventional stimuli, but high concentration of inhaled CO2 (35%) still provoked panic - ‘first time experienced fear since childhood’ </a:t>
            </a:r>
            <a:r>
              <a:rPr lang="en-US" dirty="0">
                <a:hlinkClick r:id="rId3"/>
              </a:rPr>
              <a:t>https://www.nature.com/articles/nature.2013.12350</a:t>
            </a:r>
            <a:endParaRPr lang="en-US" dirty="0"/>
          </a:p>
          <a:p>
            <a:r>
              <a:rPr lang="en-US" dirty="0">
                <a:hlinkClick r:id="rId4"/>
              </a:rPr>
              <a:t>https://www.nature.com/articles/nn.3323</a:t>
            </a:r>
            <a:br>
              <a:rPr lang="en-US" dirty="0"/>
            </a:br>
            <a:endParaRPr lang="en-US" dirty="0"/>
          </a:p>
          <a:p>
            <a:r>
              <a:rPr lang="en-US" dirty="0"/>
              <a:t>==&gt; fear mechanism is independent of amygdala.  (In this case fear comes through the chemo receptors, and not to the amygdala)</a:t>
            </a:r>
          </a:p>
          <a:p>
            <a:r>
              <a:rPr lang="en-US" dirty="0"/>
              <a:t>Justin Feinstein NIH grant Oklahoma inhaled carbon dioxide</a:t>
            </a:r>
          </a:p>
          <a:p>
            <a:r>
              <a:rPr lang="en-US" dirty="0">
                <a:hlinkClick r:id="rId5"/>
              </a:rPr>
              <a:t>https://grantome.com/grant/NIH/P20-GM121312-01-6548</a:t>
            </a:r>
            <a:br>
              <a:rPr lang="en-US" dirty="0"/>
            </a:br>
            <a:endParaRPr lang="en-US" dirty="0"/>
          </a:p>
          <a:p>
            <a:r>
              <a:rPr lang="en-US" dirty="0"/>
              <a:t>RCT - </a:t>
            </a:r>
            <a:r>
              <a:rPr lang="en-US" dirty="0">
                <a:hlinkClick r:id="rId6"/>
              </a:rPr>
              <a:t>https://clinicaltrials.gov/ct2/show/NCT03925987</a:t>
            </a:r>
            <a:endParaRPr lang="en-US" dirty="0"/>
          </a:p>
        </p:txBody>
      </p:sp>
      <p:sp>
        <p:nvSpPr>
          <p:cNvPr id="4" name="Slide Number Placeholder 3"/>
          <p:cNvSpPr>
            <a:spLocks noGrp="1"/>
          </p:cNvSpPr>
          <p:nvPr>
            <p:ph type="sldNum" sz="quarter" idx="5"/>
          </p:nvPr>
        </p:nvSpPr>
        <p:spPr/>
        <p:txBody>
          <a:bodyPr/>
          <a:lstStyle/>
          <a:p>
            <a:fld id="{8ABF0BA1-B117-414A-ADB2-89A866120D29}" type="slidenum">
              <a:rPr lang="en-US" smtClean="0"/>
              <a:t>12</a:t>
            </a:fld>
            <a:endParaRPr lang="en-US"/>
          </a:p>
        </p:txBody>
      </p:sp>
    </p:spTree>
    <p:extLst>
      <p:ext uri="{BB962C8B-B14F-4D97-AF65-F5344CB8AC3E}">
        <p14:creationId xmlns:p14="http://schemas.microsoft.com/office/powerpoint/2010/main" val="187815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pubs.asahq.org</a:t>
            </a:r>
            <a:r>
              <a:rPr lang="en-US" dirty="0"/>
              <a:t>/anesthesiology/article/87/4/993/36250/Management-of-Massive-Grain-Aspiration</a:t>
            </a:r>
          </a:p>
          <a:p>
            <a:endParaRPr lang="en-US" dirty="0"/>
          </a:p>
          <a:p>
            <a:r>
              <a:rPr lang="en-US" dirty="0"/>
              <a:t>A few mmHg of CO2 elevation provokes a fear in our lizard brain, yet an elevation of 500! Causes no lasting damage. Why? </a:t>
            </a:r>
          </a:p>
          <a:p>
            <a:endParaRPr lang="en-US" dirty="0"/>
          </a:p>
          <a:p>
            <a:r>
              <a:rPr lang="en-US" dirty="0"/>
              <a:t>Notable points from the article discussion: </a:t>
            </a:r>
          </a:p>
          <a:p>
            <a:r>
              <a:rPr lang="en-US" dirty="0"/>
              <a:t>“</a:t>
            </a:r>
            <a:r>
              <a:rPr lang="en-US" b="0" i="0" dirty="0">
                <a:solidFill>
                  <a:srgbClr val="383636"/>
                </a:solidFill>
                <a:effectLst/>
                <a:latin typeface="Lato" panose="020F0502020204030203" pitchFamily="34" charset="0"/>
              </a:rPr>
              <a:t>Although the proximal tracheobronchial tree became obstructed, the size of the grains (approximately 5 x 2 x 2 mm) would not permit them to pass into the respiratory bronchioles [</a:t>
            </a:r>
            <a:r>
              <a:rPr lang="en-US" b="1" i="0" u="sng" dirty="0">
                <a:solidFill>
                  <a:srgbClr val="05157E"/>
                </a:solidFill>
                <a:effectLst/>
                <a:latin typeface="Lato" panose="020F0502020204030203" pitchFamily="34" charset="0"/>
              </a:rPr>
              <a:t>3</a:t>
            </a:r>
            <a:r>
              <a:rPr lang="en-US" b="0" i="0" dirty="0">
                <a:solidFill>
                  <a:srgbClr val="383636"/>
                </a:solidFill>
                <a:effectLst/>
                <a:latin typeface="Lato" panose="020F0502020204030203" pitchFamily="34" charset="0"/>
              </a:rPr>
              <a:t>] because the small subsegmental bronchi of the fifth to eleventh generations have diameters from 1–3 mm. Interstitial spaces between the impacted grains allowed for diffusion and some clinically undetectable mass movement of gases.”</a:t>
            </a:r>
          </a:p>
          <a:p>
            <a:endParaRPr lang="en-US" b="0" i="0" dirty="0">
              <a:solidFill>
                <a:srgbClr val="383636"/>
              </a:solidFill>
              <a:effectLst/>
              <a:latin typeface="Lato" panose="020F0502020204030203" pitchFamily="34" charset="0"/>
            </a:endParaRPr>
          </a:p>
          <a:p>
            <a:r>
              <a:rPr lang="en-US" b="0" i="0" dirty="0">
                <a:solidFill>
                  <a:srgbClr val="383636"/>
                </a:solidFill>
                <a:effectLst/>
                <a:latin typeface="Lato" panose="020F0502020204030203" pitchFamily="34" charset="0"/>
              </a:rPr>
              <a:t>“The other lesson learned from this case is the seemingly benign nature of hypercapnia and acidosis if cardiovascular function is maintained and provided that the patient is not at risk for increased intracranial pressure.”</a:t>
            </a:r>
            <a:endParaRPr lang="en-US" dirty="0"/>
          </a:p>
        </p:txBody>
      </p:sp>
      <p:sp>
        <p:nvSpPr>
          <p:cNvPr id="4" name="Slide Number Placeholder 3"/>
          <p:cNvSpPr>
            <a:spLocks noGrp="1"/>
          </p:cNvSpPr>
          <p:nvPr>
            <p:ph type="sldNum" sz="quarter" idx="5"/>
          </p:nvPr>
        </p:nvSpPr>
        <p:spPr/>
        <p:txBody>
          <a:bodyPr/>
          <a:lstStyle/>
          <a:p>
            <a:fld id="{5B444CB6-6487-B04B-B380-D6B0B8423481}" type="slidenum">
              <a:rPr lang="en-US" smtClean="0"/>
              <a:t>13</a:t>
            </a:fld>
            <a:endParaRPr lang="en-US"/>
          </a:p>
        </p:txBody>
      </p:sp>
    </p:spTree>
    <p:extLst>
      <p:ext uri="{BB962C8B-B14F-4D97-AF65-F5344CB8AC3E}">
        <p14:creationId xmlns:p14="http://schemas.microsoft.com/office/powerpoint/2010/main" val="113303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Because CO2 is ~30 times more soluble in water compared to O2, water-breathers passively eliminate CO2 while satisfying their O2 demands through gill ventilation. Consequently, water-breathers typically have low PaCO2 values. In air, O2 is more abundant and a lower lung ventilation rate adequately supplies the tissues with O2 to support aerobic metabolism. However, the transition to air breathing would have resulted in the need to compensate a chronic respiratory acidosis due to hypoventilation of the lungs relative to CO2 production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b="1" dirty="0">
                <a:solidFill>
                  <a:srgbClr val="DCA10D"/>
                </a:solidFill>
                <a:effectLst/>
                <a:latin typeface="Helvetica Neue" panose="02000503000000020004" pitchFamily="2" charset="0"/>
                <a:hlinkClick r:id="rId3"/>
              </a:rPr>
              <a:t>How Important Is the CO2 Chemoreflex for the Control of Breathing? Environmental and Evolutionary Considerations</a:t>
            </a:r>
            <a:endParaRPr lang="en-US" dirty="0">
              <a:solidFill>
                <a:srgbClr val="DCA10D"/>
              </a:solidFill>
              <a:effectLst/>
              <a:latin typeface="Helvetica Neue" panose="02000503000000020004" pitchFamily="2" charset="0"/>
            </a:endParaRPr>
          </a:p>
          <a:p>
            <a:pPr algn="ctr"/>
            <a:br>
              <a:rPr lang="en-US" dirty="0">
                <a:solidFill>
                  <a:srgbClr val="DCA10D"/>
                </a:solidFill>
                <a:effectLst/>
                <a:latin typeface="Helvetica Neue" panose="02000503000000020004" pitchFamily="2" charset="0"/>
              </a:rPr>
            </a:br>
            <a:endParaRPr lang="en-US" dirty="0">
              <a:solidFill>
                <a:srgbClr val="DCA10D"/>
              </a:solidFill>
              <a:effectLst/>
              <a:latin typeface="Helvetica Neue" panose="02000503000000020004" pitchFamily="2" charset="0"/>
            </a:endParaRPr>
          </a:p>
          <a:p>
            <a:r>
              <a:rPr lang="en-US" dirty="0">
                <a:solidFill>
                  <a:srgbClr val="DCA10D"/>
                </a:solidFill>
                <a:effectLst/>
                <a:latin typeface="Helvetica Neue" panose="02000503000000020004" pitchFamily="2" charset="0"/>
                <a:hlinkClick r:id="rId3"/>
              </a:rPr>
              <a:t>Joseph M. Santin</a:t>
            </a:r>
            <a:endParaRPr lang="en-US" dirty="0">
              <a:solidFill>
                <a:srgbClr val="DCA10D"/>
              </a:solidFill>
              <a:effectLst/>
              <a:latin typeface="Helvetica Neue" panose="02000503000000020004" pitchFamily="2" charset="0"/>
            </a:endParaRPr>
          </a:p>
          <a:p>
            <a:endParaRPr lang="en-US" dirty="0"/>
          </a:p>
          <a:p>
            <a:endParaRPr lang="en-US" dirty="0"/>
          </a:p>
          <a:p>
            <a:endParaRPr lang="en-US" dirty="0"/>
          </a:p>
          <a:p>
            <a:r>
              <a:rPr lang="en-US" dirty="0">
                <a:effectLst/>
                <a:latin typeface="Helvetica Neue" panose="02000503000000020004" pitchFamily="2" charset="0"/>
              </a:rPr>
              <a:t>Why is our respiratory system set up this way? (to really need oxygen continuously, but to be tuned to carbon-dioxide)?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water: almost no oxygen, CO2 content very similar to air. </a:t>
            </a:r>
          </a:p>
          <a:p>
            <a:r>
              <a:rPr lang="en-US" dirty="0">
                <a:effectLst/>
                <a:latin typeface="Helvetica Neue" panose="02000503000000020004" pitchFamily="2" charset="0"/>
              </a:rPr>
              <a:t>Gil breathers: Need to move so much water past ‘lungs’ -&gt; co2 removal is excessive: PaCO2 ~5,</a:t>
            </a:r>
          </a:p>
          <a:p>
            <a:r>
              <a:rPr lang="en-US" dirty="0">
                <a:effectLst/>
                <a:latin typeface="Helvetica Neue" panose="02000503000000020004" pitchFamily="2" charset="0"/>
              </a:rPr>
              <a:t>When we moved to air - all of a sudden oxygen is easy to get *still have hemoglobin* -&gt; ventilation and PaCO2 becomes the limiting step. (</a:t>
            </a:r>
            <a:r>
              <a:rPr lang="en-US" dirty="0" err="1">
                <a:effectLst/>
                <a:latin typeface="Helvetica Neue" panose="02000503000000020004" pitchFamily="2" charset="0"/>
              </a:rPr>
              <a:t>Ie</a:t>
            </a:r>
            <a:r>
              <a:rPr lang="en-US" dirty="0">
                <a:effectLst/>
                <a:latin typeface="Helvetica Neue" panose="02000503000000020004" pitchFamily="2" charset="0"/>
              </a:rPr>
              <a:t>. if we just breathed enough we’d get very high PaCO2 levels (which would displace O2 in the lung).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To finish off the teleologic argument: </a:t>
            </a:r>
          </a:p>
          <a:p>
            <a:r>
              <a:rPr lang="en-US" dirty="0">
                <a:effectLst/>
                <a:latin typeface="Helvetica Neue" panose="02000503000000020004" pitchFamily="2" charset="0"/>
              </a:rPr>
              <a:t> - pH could remain compensated at any PaCO2 by retaining HCO3- (</a:t>
            </a:r>
            <a:r>
              <a:rPr lang="en-US" dirty="0" err="1">
                <a:effectLst/>
                <a:latin typeface="Helvetica Neue" panose="02000503000000020004" pitchFamily="2" charset="0"/>
              </a:rPr>
              <a:t>ie</a:t>
            </a:r>
            <a:r>
              <a:rPr lang="en-US" dirty="0">
                <a:effectLst/>
                <a:latin typeface="Helvetica Neue" panose="02000503000000020004" pitchFamily="2" charset="0"/>
              </a:rPr>
              <a:t>, any solution to the Henderson </a:t>
            </a:r>
            <a:r>
              <a:rPr lang="en-US" dirty="0" err="1">
                <a:effectLst/>
                <a:latin typeface="Helvetica Neue" panose="02000503000000020004" pitchFamily="2" charset="0"/>
              </a:rPr>
              <a:t>Hasselbach</a:t>
            </a:r>
            <a:r>
              <a:rPr lang="en-US" dirty="0">
                <a:effectLst/>
                <a:latin typeface="Helvetica Neue" panose="02000503000000020004" pitchFamily="2" charset="0"/>
              </a:rPr>
              <a:t> equation will work). However,  hypercapnia will lead to a drop in alveolar O2 if higher than ~50 or so at room air. And we want a buffer. Back when there was more O2 in the air, it might have been optimal to have a higher PaCO2</a:t>
            </a:r>
          </a:p>
          <a:p>
            <a:pPr marL="171450" indent="-171450">
              <a:buFontTx/>
              <a:buChar char="-"/>
            </a:pPr>
            <a:r>
              <a:rPr lang="en-US" dirty="0">
                <a:effectLst/>
                <a:latin typeface="Helvetica Neue" panose="02000503000000020004" pitchFamily="2" charset="0"/>
              </a:rPr>
              <a:t>Also, PaCO2 rises quicker with an increase in metabolic rate and has less ‘buffering’ in the blood – </a:t>
            </a:r>
            <a:r>
              <a:rPr lang="en-US" dirty="0" err="1">
                <a:effectLst/>
                <a:latin typeface="Helvetica Neue" panose="02000503000000020004" pitchFamily="2" charset="0"/>
              </a:rPr>
              <a:t>ie</a:t>
            </a:r>
            <a:r>
              <a:rPr lang="en-US" dirty="0">
                <a:effectLst/>
                <a:latin typeface="Helvetica Neue" panose="02000503000000020004" pitchFamily="2" charset="0"/>
              </a:rPr>
              <a:t> it changes more for a given amount of content changes. All helpful attributes for ventilatory control. </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14</a:t>
            </a:fld>
            <a:endParaRPr lang="en-US"/>
          </a:p>
        </p:txBody>
      </p:sp>
    </p:spTree>
    <p:extLst>
      <p:ext uri="{BB962C8B-B14F-4D97-AF65-F5344CB8AC3E}">
        <p14:creationId xmlns:p14="http://schemas.microsoft.com/office/powerpoint/2010/main" val="237106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16</a:t>
            </a:fld>
            <a:endParaRPr lang="en-US"/>
          </a:p>
        </p:txBody>
      </p:sp>
    </p:spTree>
    <p:extLst>
      <p:ext uri="{BB962C8B-B14F-4D97-AF65-F5344CB8AC3E}">
        <p14:creationId xmlns:p14="http://schemas.microsoft.com/office/powerpoint/2010/main" val="258170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r>
              <a:rPr lang="en-US" sz="1800" b="0" i="0" u="none" strike="noStrike" dirty="0">
                <a:solidFill>
                  <a:srgbClr val="231F20"/>
                </a:solidFill>
                <a:effectLst/>
                <a:latin typeface="EB Garamond" pitchFamily="2" charset="0"/>
              </a:rPr>
              <a:t>RR * Vt ∝ VCO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 / [(1 - </a:t>
            </a:r>
            <a:r>
              <a:rPr lang="en-US" sz="1800" b="0" i="0" u="none" strike="noStrike" dirty="0" err="1">
                <a:solidFill>
                  <a:srgbClr val="231F20"/>
                </a:solidFill>
                <a:effectLst/>
                <a:latin typeface="EB Garamond" pitchFamily="2" charset="0"/>
              </a:rPr>
              <a:t>Vd</a:t>
            </a:r>
            <a:r>
              <a:rPr lang="en-US" sz="1800" b="0" i="0" u="none" strike="noStrike" dirty="0">
                <a:solidFill>
                  <a:srgbClr val="231F20"/>
                </a:solidFill>
                <a:effectLst/>
                <a:latin typeface="EB Garamond" pitchFamily="2" charset="0"/>
              </a:rPr>
              <a:t>/Vt) * PaCO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a:t>
            </a: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What happens if you can’t breathe?</a:t>
            </a:r>
          </a:p>
          <a:p>
            <a:r>
              <a:rPr lang="en-US" dirty="0">
                <a:effectLst/>
                <a:latin typeface="Helvetica Neue" panose="02000503000000020004" pitchFamily="2" charset="0"/>
              </a:rPr>
              <a:t>There are 3 contributors to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a:t>
            </a:r>
            <a:r>
              <a:rPr lang="en-US" dirty="0" err="1">
                <a:effectLst/>
                <a:latin typeface="Helvetica Neue" panose="02000503000000020004" pitchFamily="2" charset="0"/>
              </a:rPr>
              <a:t>deadspace</a:t>
            </a:r>
            <a:r>
              <a:rPr lang="en-US" dirty="0">
                <a:effectLst/>
                <a:latin typeface="Helvetica Neue" panose="02000503000000020004" pitchFamily="2" charset="0"/>
              </a:rPr>
              <a:t>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17</a:t>
            </a:fld>
            <a:endParaRPr lang="en-US"/>
          </a:p>
        </p:txBody>
      </p:sp>
    </p:spTree>
    <p:extLst>
      <p:ext uri="{BB962C8B-B14F-4D97-AF65-F5344CB8AC3E}">
        <p14:creationId xmlns:p14="http://schemas.microsoft.com/office/powerpoint/2010/main" val="2725280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r>
              <a:rPr lang="en-US" sz="1800" dirty="0">
                <a:solidFill>
                  <a:srgbClr val="231F20"/>
                </a:solidFill>
                <a:latin typeface="Calibri" panose="020F0502020204030204" pitchFamily="34" charset="0"/>
                <a:cs typeface="Calibri" panose="020F0502020204030204" pitchFamily="34" charset="0"/>
              </a:rPr>
              <a:t>You can understand this with equations, but </a:t>
            </a:r>
            <a:r>
              <a:rPr lang="en-US" sz="1800" b="1" dirty="0">
                <a:solidFill>
                  <a:srgbClr val="231F20"/>
                </a:solidFill>
                <a:latin typeface="Calibri" panose="020F0502020204030204" pitchFamily="34" charset="0"/>
                <a:cs typeface="Calibri" panose="020F0502020204030204" pitchFamily="34" charset="0"/>
              </a:rPr>
              <a:t>they’re not required. </a:t>
            </a: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r>
              <a:rPr lang="en-US" sz="1800" b="0" i="0" u="none" strike="noStrike" dirty="0">
                <a:solidFill>
                  <a:srgbClr val="231F20"/>
                </a:solidFill>
                <a:effectLst/>
                <a:latin typeface="EB Garamond" pitchFamily="2" charset="0"/>
              </a:rPr>
              <a:t>RR * Vt ∝ VCO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 / [(1 - </a:t>
            </a:r>
            <a:r>
              <a:rPr lang="en-US" sz="1800" b="0" i="0" u="none" strike="noStrike" dirty="0" err="1">
                <a:solidFill>
                  <a:srgbClr val="231F20"/>
                </a:solidFill>
                <a:effectLst/>
                <a:latin typeface="EB Garamond" pitchFamily="2" charset="0"/>
              </a:rPr>
              <a:t>Vd</a:t>
            </a:r>
            <a:r>
              <a:rPr lang="en-US" sz="1800" b="0" i="0" u="none" strike="noStrike" dirty="0">
                <a:solidFill>
                  <a:srgbClr val="231F20"/>
                </a:solidFill>
                <a:effectLst/>
                <a:latin typeface="EB Garamond" pitchFamily="2" charset="0"/>
              </a:rPr>
              <a:t>/Vt) * PaCO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a:t>
            </a: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What happens if you can’t breathe?</a:t>
            </a:r>
          </a:p>
          <a:p>
            <a:r>
              <a:rPr lang="en-US" dirty="0">
                <a:effectLst/>
                <a:latin typeface="Helvetica Neue" panose="02000503000000020004" pitchFamily="2" charset="0"/>
              </a:rPr>
              <a:t>There are 3 contributors to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a:t>
            </a:r>
            <a:r>
              <a:rPr lang="en-US" dirty="0" err="1">
                <a:effectLst/>
                <a:latin typeface="Helvetica Neue" panose="02000503000000020004" pitchFamily="2" charset="0"/>
              </a:rPr>
              <a:t>deadspace</a:t>
            </a:r>
            <a:r>
              <a:rPr lang="en-US" dirty="0">
                <a:effectLst/>
                <a:latin typeface="Helvetica Neue" panose="02000503000000020004" pitchFamily="2" charset="0"/>
              </a:rPr>
              <a:t>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18</a:t>
            </a:fld>
            <a:endParaRPr lang="en-US"/>
          </a:p>
        </p:txBody>
      </p:sp>
    </p:spTree>
    <p:extLst>
      <p:ext uri="{BB962C8B-B14F-4D97-AF65-F5344CB8AC3E}">
        <p14:creationId xmlns:p14="http://schemas.microsoft.com/office/powerpoint/2010/main" val="7102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r>
              <a:rPr lang="en-US" sz="1800" b="0" i="0" u="none" strike="noStrike" dirty="0">
                <a:solidFill>
                  <a:srgbClr val="231F20"/>
                </a:solidFill>
                <a:effectLst/>
                <a:latin typeface="EB Garamond" pitchFamily="2" charset="0"/>
              </a:rPr>
              <a:t>RR * Vt ∝ VCO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 / [(1 - </a:t>
            </a:r>
            <a:r>
              <a:rPr lang="en-US" sz="1800" b="0" i="0" u="none" strike="noStrike" dirty="0" err="1">
                <a:solidFill>
                  <a:srgbClr val="231F20"/>
                </a:solidFill>
                <a:effectLst/>
                <a:latin typeface="EB Garamond" pitchFamily="2" charset="0"/>
              </a:rPr>
              <a:t>Vd</a:t>
            </a:r>
            <a:r>
              <a:rPr lang="en-US" sz="1800" b="0" i="0" u="none" strike="noStrike" dirty="0">
                <a:solidFill>
                  <a:srgbClr val="231F20"/>
                </a:solidFill>
                <a:effectLst/>
                <a:latin typeface="EB Garamond" pitchFamily="2" charset="0"/>
              </a:rPr>
              <a:t>/Vt) * PaCO</a:t>
            </a:r>
            <a:r>
              <a:rPr lang="en-US" sz="1800" b="0" i="0" u="none" strike="noStrike" baseline="-25000" dirty="0">
                <a:solidFill>
                  <a:srgbClr val="231F20"/>
                </a:solidFill>
                <a:effectLst/>
                <a:latin typeface="EB Garamond" pitchFamily="2" charset="0"/>
              </a:rPr>
              <a:t>2</a:t>
            </a:r>
            <a:r>
              <a:rPr lang="en-US" sz="1800" b="0" i="0" u="none" strike="noStrike" dirty="0">
                <a:solidFill>
                  <a:srgbClr val="231F20"/>
                </a:solidFill>
                <a:effectLst/>
                <a:latin typeface="EB Garamond" pitchFamily="2" charset="0"/>
              </a:rPr>
              <a:t>]</a:t>
            </a: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What happens if you can’t breathe?</a:t>
            </a:r>
          </a:p>
          <a:p>
            <a:r>
              <a:rPr lang="en-US" dirty="0">
                <a:effectLst/>
                <a:latin typeface="Helvetica Neue" panose="02000503000000020004" pitchFamily="2" charset="0"/>
              </a:rPr>
              <a:t>There are 3 contributors to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a:t>
            </a:r>
            <a:r>
              <a:rPr lang="en-US" dirty="0" err="1">
                <a:effectLst/>
                <a:latin typeface="Helvetica Neue" panose="02000503000000020004" pitchFamily="2" charset="0"/>
              </a:rPr>
              <a:t>deadspace</a:t>
            </a:r>
            <a:r>
              <a:rPr lang="en-US" dirty="0">
                <a:effectLst/>
                <a:latin typeface="Helvetica Neue" panose="02000503000000020004" pitchFamily="2" charset="0"/>
              </a:rPr>
              <a:t>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19</a:t>
            </a:fld>
            <a:endParaRPr lang="en-US"/>
          </a:p>
        </p:txBody>
      </p:sp>
    </p:spTree>
    <p:extLst>
      <p:ext uri="{BB962C8B-B14F-4D97-AF65-F5344CB8AC3E}">
        <p14:creationId xmlns:p14="http://schemas.microsoft.com/office/powerpoint/2010/main" val="22775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20</a:t>
            </a:fld>
            <a:endParaRPr lang="en-US"/>
          </a:p>
        </p:txBody>
      </p:sp>
    </p:spTree>
    <p:extLst>
      <p:ext uri="{BB962C8B-B14F-4D97-AF65-F5344CB8AC3E}">
        <p14:creationId xmlns:p14="http://schemas.microsoft.com/office/powerpoint/2010/main" val="412117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“If that’s true, then what about….”</a:t>
            </a:r>
          </a:p>
          <a:p>
            <a:endParaRPr lang="en-US" dirty="0"/>
          </a:p>
          <a:p>
            <a:r>
              <a:rPr lang="en-US" dirty="0"/>
              <a:t>Re-acquaint y’all with pulmonary physiology</a:t>
            </a:r>
          </a:p>
          <a:p>
            <a:r>
              <a:rPr lang="en-US" dirty="0"/>
              <a:t>Memorable situations to illustrate the implications</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a:t>
            </a:fld>
            <a:endParaRPr lang="en-US"/>
          </a:p>
        </p:txBody>
      </p:sp>
    </p:spTree>
    <p:extLst>
      <p:ext uri="{BB962C8B-B14F-4D97-AF65-F5344CB8AC3E}">
        <p14:creationId xmlns:p14="http://schemas.microsoft.com/office/powerpoint/2010/main" val="395391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endParaRPr lang="en-US" sz="1800" b="0" i="0" u="none" strike="noStrike" dirty="0">
              <a:solidFill>
                <a:srgbClr val="231F20"/>
              </a:solidFill>
              <a:effectLst/>
              <a:latin typeface="EB Garamond" pitchFamily="2" charset="0"/>
            </a:endParaRPr>
          </a:p>
          <a:p>
            <a:r>
              <a:rPr lang="en-US" sz="1800" b="0" i="0" u="none" strike="noStrike" dirty="0">
                <a:solidFill>
                  <a:srgbClr val="231F20"/>
                </a:solidFill>
                <a:effectLst/>
                <a:latin typeface="EB Garamond" pitchFamily="2" charset="0"/>
              </a:rPr>
              <a:t>Things that increase needed ventilation: </a:t>
            </a:r>
          </a:p>
          <a:p>
            <a:pPr lvl="1"/>
            <a:r>
              <a:rPr lang="en-US" sz="1400" dirty="0">
                <a:solidFill>
                  <a:srgbClr val="231F20"/>
                </a:solidFill>
                <a:latin typeface="EB Garamond" pitchFamily="2" charset="0"/>
              </a:rPr>
              <a:t>Increased production of CO2 – example: exercise</a:t>
            </a:r>
          </a:p>
          <a:p>
            <a:pPr lvl="1"/>
            <a:r>
              <a:rPr lang="en-US" sz="1400" dirty="0">
                <a:solidFill>
                  <a:srgbClr val="231F20"/>
                </a:solidFill>
                <a:latin typeface="EB Garamond" pitchFamily="2" charset="0"/>
              </a:rPr>
              <a:t>You are wasting ventilation (air that moves passed your lips but doesn’t interact with de-oxygenated blood – example – PE</a:t>
            </a:r>
          </a:p>
          <a:p>
            <a:pPr lvl="1"/>
            <a:r>
              <a:rPr lang="en-US" sz="1400" b="0" i="0" u="none" strike="noStrike" dirty="0">
                <a:solidFill>
                  <a:srgbClr val="231F20"/>
                </a:solidFill>
                <a:effectLst/>
                <a:latin typeface="EB Garamond" pitchFamily="2" charset="0"/>
              </a:rPr>
              <a:t>Your body is trying to lower the </a:t>
            </a:r>
            <a:r>
              <a:rPr lang="en-US" sz="1400" dirty="0">
                <a:solidFill>
                  <a:srgbClr val="231F20"/>
                </a:solidFill>
                <a:latin typeface="EB Garamond" pitchFamily="2" charset="0"/>
              </a:rPr>
              <a:t>CO2 level to compensate for metabolic acidosis. </a:t>
            </a:r>
            <a:endParaRPr lang="en-US" sz="1400" b="0" i="0" u="none" strike="noStrike" dirty="0">
              <a:solidFill>
                <a:srgbClr val="231F20"/>
              </a:solidFill>
              <a:effectLst/>
              <a:latin typeface="EB Garamond" pitchFamily="2" charset="0"/>
            </a:endParaRPr>
          </a:p>
          <a:p>
            <a:endParaRPr lang="en-US" sz="1800" dirty="0">
              <a:solidFill>
                <a:srgbClr val="231F20"/>
              </a:solidFill>
              <a:latin typeface="EB Garamond"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What happens if you can’t breathe?</a:t>
            </a:r>
          </a:p>
          <a:p>
            <a:r>
              <a:rPr lang="en-US" dirty="0">
                <a:effectLst/>
                <a:latin typeface="Helvetica Neue" panose="02000503000000020004" pitchFamily="2" charset="0"/>
              </a:rPr>
              <a:t>There are 3 contributors to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mj-lt"/>
              <a:buAutoNum type="arabicPeriod"/>
            </a:pPr>
            <a:r>
              <a:rPr lang="en-US" dirty="0">
                <a:effectLst/>
                <a:latin typeface="Helvetica Neue" panose="02000503000000020004" pitchFamily="2" charset="0"/>
              </a:rPr>
              <a:t>Your need for ventilation (passed the lips) is high because your ventilation is inefficient (high wasted ventilation = </a:t>
            </a:r>
            <a:r>
              <a:rPr lang="en-US" dirty="0" err="1">
                <a:effectLst/>
                <a:latin typeface="Helvetica Neue" panose="02000503000000020004" pitchFamily="2" charset="0"/>
              </a:rPr>
              <a:t>deadspace</a:t>
            </a:r>
            <a:r>
              <a:rPr lang="en-US" dirty="0">
                <a:effectLst/>
                <a:latin typeface="Helvetica Neue" panose="02000503000000020004" pitchFamily="2" charset="0"/>
              </a:rPr>
              <a:t> fraction)</a:t>
            </a:r>
          </a:p>
          <a:p>
            <a:pPr>
              <a:buFont typeface="+mj-lt"/>
              <a:buAutoNum type="arabicPeriod"/>
            </a:pPr>
            <a:r>
              <a:rPr lang="en-US" dirty="0">
                <a:effectLst/>
                <a:latin typeface="Helvetica Neue" panose="02000503000000020004" pitchFamily="2" charset="0"/>
              </a:rPr>
              <a:t>Your need for ventilation (passed the lips) is high because your demand for gas-exchange (alveolar ventilation) is high (fast metabolism, low desired PaCO2 to compensate for acidosis)</a:t>
            </a:r>
          </a:p>
          <a:p>
            <a:pPr>
              <a:buFont typeface="+mj-lt"/>
              <a:buAutoNum type="arabicPeriod"/>
            </a:pPr>
            <a:r>
              <a:rPr lang="en-US" dirty="0">
                <a:effectLst/>
                <a:latin typeface="Helvetica Neue" panose="02000503000000020004" pitchFamily="2" charset="0"/>
              </a:rPr>
              <a:t>Your need for ventilation is normal, but the work required to achieve that is high</a:t>
            </a:r>
          </a:p>
          <a:p>
            <a:pPr>
              <a:buFont typeface="+mj-lt"/>
              <a:buAutoNum type="arabicPeriod"/>
            </a:pPr>
            <a:r>
              <a:rPr lang="en-US" dirty="0">
                <a:effectLst/>
                <a:latin typeface="Helvetica Neue" panose="02000503000000020004" pitchFamily="2" charset="0"/>
              </a:rPr>
              <a:t>Your need for ventilation is normal, but your ability to do that work is is impaired.</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21</a:t>
            </a:fld>
            <a:endParaRPr lang="en-US"/>
          </a:p>
        </p:txBody>
      </p:sp>
    </p:spTree>
    <p:extLst>
      <p:ext uri="{BB962C8B-B14F-4D97-AF65-F5344CB8AC3E}">
        <p14:creationId xmlns:p14="http://schemas.microsoft.com/office/powerpoint/2010/main" val="149671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22</a:t>
            </a:fld>
            <a:endParaRPr lang="en-US"/>
          </a:p>
        </p:txBody>
      </p:sp>
    </p:spTree>
    <p:extLst>
      <p:ext uri="{BB962C8B-B14F-4D97-AF65-F5344CB8AC3E}">
        <p14:creationId xmlns:p14="http://schemas.microsoft.com/office/powerpoint/2010/main" val="426567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23</a:t>
            </a:fld>
            <a:endParaRPr lang="en-US"/>
          </a:p>
        </p:txBody>
      </p:sp>
    </p:spTree>
    <p:extLst>
      <p:ext uri="{BB962C8B-B14F-4D97-AF65-F5344CB8AC3E}">
        <p14:creationId xmlns:p14="http://schemas.microsoft.com/office/powerpoint/2010/main" val="277952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26</a:t>
            </a:fld>
            <a:endParaRPr lang="en-US"/>
          </a:p>
        </p:txBody>
      </p:sp>
    </p:spTree>
    <p:extLst>
      <p:ext uri="{BB962C8B-B14F-4D97-AF65-F5344CB8AC3E}">
        <p14:creationId xmlns:p14="http://schemas.microsoft.com/office/powerpoint/2010/main" val="545010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Resistive loads: takes more work to move the air through airways</a:t>
            </a:r>
          </a:p>
          <a:p>
            <a:r>
              <a:rPr lang="en-US" dirty="0"/>
              <a:t>Elastic loads: lungs are stiff, so it takes more energy to inflate them</a:t>
            </a:r>
          </a:p>
          <a:p>
            <a:r>
              <a:rPr lang="en-US" dirty="0"/>
              <a:t>Inertial loads: it takes more energy to move all the mass on the outside of the chest.</a:t>
            </a:r>
          </a:p>
        </p:txBody>
      </p:sp>
      <p:sp>
        <p:nvSpPr>
          <p:cNvPr id="4" name="Slide Number Placeholder 3"/>
          <p:cNvSpPr>
            <a:spLocks noGrp="1"/>
          </p:cNvSpPr>
          <p:nvPr>
            <p:ph type="sldNum" sz="quarter" idx="5"/>
          </p:nvPr>
        </p:nvSpPr>
        <p:spPr/>
        <p:txBody>
          <a:bodyPr/>
          <a:lstStyle/>
          <a:p>
            <a:fld id="{985A2680-895F-AB42-81CD-E88501C381C2}" type="slidenum">
              <a:rPr lang="en-US" smtClean="0"/>
              <a:t>27</a:t>
            </a:fld>
            <a:endParaRPr lang="en-US"/>
          </a:p>
        </p:txBody>
      </p:sp>
    </p:spTree>
    <p:extLst>
      <p:ext uri="{BB962C8B-B14F-4D97-AF65-F5344CB8AC3E}">
        <p14:creationId xmlns:p14="http://schemas.microsoft.com/office/powerpoint/2010/main" val="2220939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28</a:t>
            </a:fld>
            <a:endParaRPr lang="en-US"/>
          </a:p>
        </p:txBody>
      </p:sp>
    </p:spTree>
    <p:extLst>
      <p:ext uri="{BB962C8B-B14F-4D97-AF65-F5344CB8AC3E}">
        <p14:creationId xmlns:p14="http://schemas.microsoft.com/office/powerpoint/2010/main" val="346118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29</a:t>
            </a:fld>
            <a:endParaRPr lang="en-US"/>
          </a:p>
        </p:txBody>
      </p:sp>
    </p:spTree>
    <p:extLst>
      <p:ext uri="{BB962C8B-B14F-4D97-AF65-F5344CB8AC3E}">
        <p14:creationId xmlns:p14="http://schemas.microsoft.com/office/powerpoint/2010/main" val="390465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30</a:t>
            </a:fld>
            <a:endParaRPr lang="en-US"/>
          </a:p>
        </p:txBody>
      </p:sp>
    </p:spTree>
    <p:extLst>
      <p:ext uri="{BB962C8B-B14F-4D97-AF65-F5344CB8AC3E}">
        <p14:creationId xmlns:p14="http://schemas.microsoft.com/office/powerpoint/2010/main" val="2872844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31</a:t>
            </a:fld>
            <a:endParaRPr lang="en-US"/>
          </a:p>
        </p:txBody>
      </p:sp>
    </p:spTree>
    <p:extLst>
      <p:ext uri="{BB962C8B-B14F-4D97-AF65-F5344CB8AC3E}">
        <p14:creationId xmlns:p14="http://schemas.microsoft.com/office/powerpoint/2010/main" val="240631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32</a:t>
            </a:fld>
            <a:endParaRPr lang="en-US"/>
          </a:p>
        </p:txBody>
      </p:sp>
    </p:spTree>
    <p:extLst>
      <p:ext uri="{BB962C8B-B14F-4D97-AF65-F5344CB8AC3E}">
        <p14:creationId xmlns:p14="http://schemas.microsoft.com/office/powerpoint/2010/main" val="425288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Cargo cults: less technologically advanced civilization interacts with a more tech advance one</a:t>
            </a:r>
          </a:p>
          <a:p>
            <a:r>
              <a:rPr lang="en-US" dirty="0">
                <a:effectLst/>
                <a:latin typeface="Helvetica Neue" panose="02000503000000020004" pitchFamily="2" charset="0"/>
              </a:rPr>
              <a:t>imitate what they do, hoping to get the same results</a:t>
            </a:r>
          </a:p>
          <a:p>
            <a:r>
              <a:rPr lang="en-US" dirty="0">
                <a:effectLst/>
                <a:latin typeface="Helvetica Neue" panose="02000503000000020004" pitchFamily="2" charset="0"/>
              </a:rPr>
              <a:t>-&gt; e.g. Southern pacific - they see these people show up and make air strips and </a:t>
            </a:r>
            <a:r>
              <a:rPr lang="en-US" dirty="0" err="1">
                <a:effectLst/>
                <a:latin typeface="Helvetica Neue" panose="02000503000000020004" pitchFamily="2" charset="0"/>
              </a:rPr>
              <a:t>radiotowers</a:t>
            </a:r>
            <a:r>
              <a:rPr lang="en-US" dirty="0">
                <a:effectLst/>
                <a:latin typeface="Helvetica Neue" panose="02000503000000020004" pitchFamily="2" charset="0"/>
              </a:rPr>
              <a:t>, and then planes with cargo show up. </a:t>
            </a:r>
          </a:p>
          <a:p>
            <a:r>
              <a:rPr lang="en-US" dirty="0">
                <a:effectLst/>
                <a:latin typeface="Helvetica Neue" panose="02000503000000020004" pitchFamily="2" charset="0"/>
              </a:rPr>
              <a:t>So they begin building air strips and </a:t>
            </a:r>
            <a:r>
              <a:rPr lang="en-US" dirty="0" err="1">
                <a:effectLst/>
                <a:latin typeface="Helvetica Neue" panose="02000503000000020004" pitchFamily="2" charset="0"/>
              </a:rPr>
              <a:t>radiotowers</a:t>
            </a:r>
            <a:r>
              <a:rPr lang="en-US" dirty="0">
                <a:effectLst/>
                <a:latin typeface="Helvetica Neue" panose="02000503000000020004" pitchFamily="2" charset="0"/>
              </a:rPr>
              <a:t> assuming that it will lead to more delivery of cargo</a:t>
            </a:r>
          </a:p>
          <a:p>
            <a:endParaRPr lang="en-US" dirty="0">
              <a:effectLst/>
              <a:latin typeface="Helvetica Neue" panose="02000503000000020004" pitchFamily="2" charset="0"/>
            </a:endParaRPr>
          </a:p>
          <a:p>
            <a:r>
              <a:rPr lang="en-US" dirty="0">
                <a:effectLst/>
                <a:latin typeface="Helvetica Neue" panose="02000503000000020004" pitchFamily="2" charset="0"/>
              </a:rPr>
              <a:t>“</a:t>
            </a:r>
            <a:r>
              <a:rPr lang="en-US" b="0" i="0" dirty="0">
                <a:solidFill>
                  <a:srgbClr val="000000"/>
                </a:solidFill>
                <a:effectLst/>
                <a:latin typeface="Times"/>
              </a:rPr>
              <a:t>During the war they saw airplanes land with lots of good materials, and they want the same thing to happen now.  So they’ve arranged to make things like runways, to put fires along the sides of the runways, to make a wooden hut for a man to sit in, with two wooden pieces on his head like headphones and bars of bamboo sticking out like antennas—he’s the controller—and they wait for the airplanes to land.  They’re doing everything right.  The form is perfect.  It looks exactly the way it looked before.  But it doesn’t work.  No airplanes land.</a:t>
            </a:r>
            <a:r>
              <a:rPr lang="en-US" b="0" i="0" dirty="0">
                <a:solidFill>
                  <a:srgbClr val="000000"/>
                </a:solidFill>
                <a:effectLst/>
                <a:latin typeface="Helvetica Neue" panose="02000503000000020004" pitchFamily="2" charset="0"/>
              </a:rPr>
              <a:t>”</a:t>
            </a:r>
          </a:p>
          <a:p>
            <a:endParaRPr lang="en-US" b="0" i="0" dirty="0">
              <a:solidFill>
                <a:srgbClr val="000000"/>
              </a:solidFill>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a:t>
            </a:fld>
            <a:endParaRPr lang="en-US"/>
          </a:p>
        </p:txBody>
      </p:sp>
    </p:spTree>
    <p:extLst>
      <p:ext uri="{BB962C8B-B14F-4D97-AF65-F5344CB8AC3E}">
        <p14:creationId xmlns:p14="http://schemas.microsoft.com/office/powerpoint/2010/main" val="13932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33</a:t>
            </a:fld>
            <a:endParaRPr lang="en-US"/>
          </a:p>
        </p:txBody>
      </p:sp>
    </p:spTree>
    <p:extLst>
      <p:ext uri="{BB962C8B-B14F-4D97-AF65-F5344CB8AC3E}">
        <p14:creationId xmlns:p14="http://schemas.microsoft.com/office/powerpoint/2010/main" val="321318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34</a:t>
            </a:fld>
            <a:endParaRPr lang="en-US"/>
          </a:p>
        </p:txBody>
      </p:sp>
    </p:spTree>
    <p:extLst>
      <p:ext uri="{BB962C8B-B14F-4D97-AF65-F5344CB8AC3E}">
        <p14:creationId xmlns:p14="http://schemas.microsoft.com/office/powerpoint/2010/main" val="4179692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35</a:t>
            </a:fld>
            <a:endParaRPr lang="en-US"/>
          </a:p>
        </p:txBody>
      </p:sp>
    </p:spTree>
    <p:extLst>
      <p:ext uri="{BB962C8B-B14F-4D97-AF65-F5344CB8AC3E}">
        <p14:creationId xmlns:p14="http://schemas.microsoft.com/office/powerpoint/2010/main" val="3119372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36</a:t>
            </a:fld>
            <a:endParaRPr lang="en-US"/>
          </a:p>
        </p:txBody>
      </p:sp>
    </p:spTree>
    <p:extLst>
      <p:ext uri="{BB962C8B-B14F-4D97-AF65-F5344CB8AC3E}">
        <p14:creationId xmlns:p14="http://schemas.microsoft.com/office/powerpoint/2010/main" val="2645137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37</a:t>
            </a:fld>
            <a:endParaRPr lang="en-US"/>
          </a:p>
        </p:txBody>
      </p:sp>
    </p:spTree>
    <p:extLst>
      <p:ext uri="{BB962C8B-B14F-4D97-AF65-F5344CB8AC3E}">
        <p14:creationId xmlns:p14="http://schemas.microsoft.com/office/powerpoint/2010/main" val="664339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38</a:t>
            </a:fld>
            <a:endParaRPr lang="en-US"/>
          </a:p>
        </p:txBody>
      </p:sp>
    </p:spTree>
    <p:extLst>
      <p:ext uri="{BB962C8B-B14F-4D97-AF65-F5344CB8AC3E}">
        <p14:creationId xmlns:p14="http://schemas.microsoft.com/office/powerpoint/2010/main" val="2831713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39</a:t>
            </a:fld>
            <a:endParaRPr lang="en-US"/>
          </a:p>
        </p:txBody>
      </p:sp>
    </p:spTree>
    <p:extLst>
      <p:ext uri="{BB962C8B-B14F-4D97-AF65-F5344CB8AC3E}">
        <p14:creationId xmlns:p14="http://schemas.microsoft.com/office/powerpoint/2010/main" val="3728219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Hypoxemia and Dyspnea often go together – but hypoxemia isn’t the main cause of dyspnea.</a:t>
            </a:r>
          </a:p>
          <a:p>
            <a:r>
              <a:rPr lang="en-US" dirty="0">
                <a:effectLst/>
                <a:latin typeface="Helvetica Neue" panose="02000503000000020004" pitchFamily="2" charset="0"/>
              </a:rPr>
              <a:t>CO</a:t>
            </a:r>
            <a:r>
              <a:rPr lang="en-US" dirty="0">
                <a:latin typeface="Helvetica Neue" panose="02000503000000020004" pitchFamily="2" charset="0"/>
              </a:rPr>
              <a:t>2: out of sight (we don’t frequently monitor it directly) therefore out of mind (we don’t think of it)</a:t>
            </a:r>
          </a:p>
          <a:p>
            <a:pPr lvl="1"/>
            <a:r>
              <a:rPr lang="en-US" dirty="0">
                <a:effectLst/>
                <a:latin typeface="Helvetica Neue" panose="02000503000000020004" pitchFamily="2" charset="0"/>
              </a:rPr>
              <a:t>But we should – it’s what the brainstem is monitoring. </a:t>
            </a:r>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41</a:t>
            </a:fld>
            <a:endParaRPr lang="en-US"/>
          </a:p>
        </p:txBody>
      </p:sp>
    </p:spTree>
    <p:extLst>
      <p:ext uri="{BB962C8B-B14F-4D97-AF65-F5344CB8AC3E}">
        <p14:creationId xmlns:p14="http://schemas.microsoft.com/office/powerpoint/2010/main" val="96030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tabletopwhale.com</a:t>
            </a:r>
            <a:r>
              <a:rPr lang="en-US" dirty="0"/>
              <a:t>/2014/10/24/3-different-ways-to-breathe.html</a:t>
            </a:r>
          </a:p>
        </p:txBody>
      </p:sp>
      <p:sp>
        <p:nvSpPr>
          <p:cNvPr id="4" name="Slide Number Placeholder 3"/>
          <p:cNvSpPr>
            <a:spLocks noGrp="1"/>
          </p:cNvSpPr>
          <p:nvPr>
            <p:ph type="sldNum" sz="quarter" idx="5"/>
          </p:nvPr>
        </p:nvSpPr>
        <p:spPr/>
        <p:txBody>
          <a:bodyPr/>
          <a:lstStyle/>
          <a:p>
            <a:fld id="{985A2680-895F-AB42-81CD-E88501C381C2}" type="slidenum">
              <a:rPr lang="en-US" smtClean="0"/>
              <a:t>42</a:t>
            </a:fld>
            <a:endParaRPr lang="en-US"/>
          </a:p>
        </p:txBody>
      </p:sp>
    </p:spTree>
    <p:extLst>
      <p:ext uri="{BB962C8B-B14F-4D97-AF65-F5344CB8AC3E}">
        <p14:creationId xmlns:p14="http://schemas.microsoft.com/office/powerpoint/2010/main" val="215120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Problem: two things go together, we assume they cause each-other. </a:t>
            </a:r>
          </a:p>
          <a:p>
            <a:r>
              <a:rPr lang="en-US" dirty="0">
                <a:effectLst/>
                <a:latin typeface="Helvetica Neue" panose="02000503000000020004" pitchFamily="2" charset="0"/>
              </a:rPr>
              <a:t>We don’t do things that would show us if we’re wrong.</a:t>
            </a:r>
          </a:p>
          <a:p>
            <a:r>
              <a:rPr lang="en-US" dirty="0">
                <a:effectLst/>
                <a:latin typeface="Helvetica Neue" panose="02000503000000020004" pitchFamily="2" charset="0"/>
              </a:rPr>
              <a:t>Cargo cult thinking</a:t>
            </a:r>
          </a:p>
          <a:p>
            <a:endParaRPr lang="en-US" dirty="0"/>
          </a:p>
          <a:p>
            <a:endParaRPr lang="en-US" dirty="0"/>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Y’all learned this a disembodied factoids in MS2 </a:t>
            </a:r>
          </a:p>
          <a:p>
            <a:r>
              <a:rPr lang="en-US" dirty="0">
                <a:effectLst/>
                <a:latin typeface="Helvetica Neue" panose="02000503000000020004" pitchFamily="2" charset="0"/>
              </a:rPr>
              <a:t>We see people feeling dyspneic and having low oxygen - thus we assume it’s the low oxygen that is making them feel dyspneic. </a:t>
            </a:r>
          </a:p>
          <a:p>
            <a:r>
              <a:rPr lang="en-US" dirty="0">
                <a:effectLst/>
                <a:latin typeface="Helvetica Neue" panose="02000503000000020004" pitchFamily="2" charset="0"/>
              </a:rPr>
              <a:t>This is Cargo cult thinking. </a:t>
            </a:r>
          </a:p>
          <a:p>
            <a:r>
              <a:rPr lang="en-US" dirty="0">
                <a:effectLst/>
                <a:latin typeface="Helvetica Neue" panose="02000503000000020004" pitchFamily="2" charset="0"/>
              </a:rPr>
              <a:t>We’re going to briefly revisit the physiology you already have learned, but with an aim toward encapsulating it - Relearn it but integrate it with your current knowledge “encapsulation”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Walk through a few scenarios - my hope is that you can ask questions that extrapolate “if that’s true, then what about.. “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Ex hoc ergo propter hoc: </a:t>
            </a:r>
          </a:p>
          <a:p>
            <a:r>
              <a:rPr lang="en-US" dirty="0">
                <a:effectLst/>
                <a:latin typeface="Helvetica Neue" panose="02000503000000020004" pitchFamily="2" charset="0"/>
              </a:rPr>
              <a:t>The SpO2 went down and my patient looks like shit, ergo, hypoxemia is making my patient feel like shit</a:t>
            </a:r>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4</a:t>
            </a:fld>
            <a:endParaRPr lang="en-US"/>
          </a:p>
        </p:txBody>
      </p:sp>
    </p:spTree>
    <p:extLst>
      <p:ext uri="{BB962C8B-B14F-4D97-AF65-F5344CB8AC3E}">
        <p14:creationId xmlns:p14="http://schemas.microsoft.com/office/powerpoint/2010/main" val="112824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5</a:t>
            </a:fld>
            <a:endParaRPr lang="en-US"/>
          </a:p>
        </p:txBody>
      </p:sp>
    </p:spTree>
    <p:extLst>
      <p:ext uri="{BB962C8B-B14F-4D97-AF65-F5344CB8AC3E}">
        <p14:creationId xmlns:p14="http://schemas.microsoft.com/office/powerpoint/2010/main" val="224420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consequences of hypoxemia are severe – so the takeaway is NOT to ignore it. </a:t>
            </a:r>
          </a:p>
        </p:txBody>
      </p:sp>
      <p:sp>
        <p:nvSpPr>
          <p:cNvPr id="4" name="Slide Number Placeholder 3"/>
          <p:cNvSpPr>
            <a:spLocks noGrp="1"/>
          </p:cNvSpPr>
          <p:nvPr>
            <p:ph type="sldNum" sz="quarter" idx="5"/>
          </p:nvPr>
        </p:nvSpPr>
        <p:spPr/>
        <p:txBody>
          <a:bodyPr/>
          <a:lstStyle/>
          <a:p>
            <a:fld id="{985A2680-895F-AB42-81CD-E88501C381C2}" type="slidenum">
              <a:rPr lang="en-US" smtClean="0"/>
              <a:t>6</a:t>
            </a:fld>
            <a:endParaRPr lang="en-US"/>
          </a:p>
        </p:txBody>
      </p:sp>
    </p:spTree>
    <p:extLst>
      <p:ext uri="{BB962C8B-B14F-4D97-AF65-F5344CB8AC3E}">
        <p14:creationId xmlns:p14="http://schemas.microsoft.com/office/powerpoint/2010/main" val="367190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 on hypoxemia is greater when there is more blood going through the area… hence, lower lobe collapse causes lots of shunting (due to gravity influencing where the blood goes). </a:t>
            </a:r>
          </a:p>
          <a:p>
            <a:endParaRPr lang="en-US" dirty="0"/>
          </a:p>
          <a:p>
            <a:r>
              <a:rPr lang="en-US" dirty="0"/>
              <a:t>Consolidations cause shunts</a:t>
            </a:r>
          </a:p>
        </p:txBody>
      </p:sp>
      <p:sp>
        <p:nvSpPr>
          <p:cNvPr id="4" name="Slide Number Placeholder 3"/>
          <p:cNvSpPr>
            <a:spLocks noGrp="1"/>
          </p:cNvSpPr>
          <p:nvPr>
            <p:ph type="sldNum" sz="quarter" idx="5"/>
          </p:nvPr>
        </p:nvSpPr>
        <p:spPr/>
        <p:txBody>
          <a:bodyPr/>
          <a:lstStyle/>
          <a:p>
            <a:fld id="{985A2680-895F-AB42-81CD-E88501C381C2}" type="slidenum">
              <a:rPr lang="en-US" smtClean="0"/>
              <a:t>7</a:t>
            </a:fld>
            <a:endParaRPr lang="en-US"/>
          </a:p>
        </p:txBody>
      </p:sp>
    </p:spTree>
    <p:extLst>
      <p:ext uri="{BB962C8B-B14F-4D97-AF65-F5344CB8AC3E}">
        <p14:creationId xmlns:p14="http://schemas.microsoft.com/office/powerpoint/2010/main" val="418934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SpO2 is a surrogate </a:t>
            </a:r>
          </a:p>
          <a:p>
            <a:r>
              <a:rPr lang="en-US" dirty="0"/>
              <a:t>PaO2 represents the lungs’ functioning</a:t>
            </a:r>
          </a:p>
          <a:p>
            <a:r>
              <a:rPr lang="en-US" dirty="0"/>
              <a:t>SaO2 is the determinant of O2 delivery to the tissues</a:t>
            </a:r>
          </a:p>
          <a:p>
            <a:endParaRPr lang="en-US" dirty="0"/>
          </a:p>
          <a:p>
            <a:r>
              <a:rPr lang="en-US" b="0" i="0" dirty="0">
                <a:solidFill>
                  <a:srgbClr val="2E2E2E"/>
                </a:solidFill>
                <a:effectLst/>
                <a:latin typeface="ElsevierGulliver"/>
              </a:rPr>
              <a:t>Pulse Oximeter Invented in ***1974*** by </a:t>
            </a:r>
            <a:r>
              <a:rPr lang="en-US" b="0" i="0" dirty="0" err="1">
                <a:solidFill>
                  <a:srgbClr val="2E2E2E"/>
                </a:solidFill>
                <a:effectLst/>
                <a:latin typeface="ElsevierGulliver"/>
              </a:rPr>
              <a:t>Takuo</a:t>
            </a:r>
            <a:r>
              <a:rPr lang="en-US" b="0" i="0" dirty="0">
                <a:solidFill>
                  <a:srgbClr val="2E2E2E"/>
                </a:solidFill>
                <a:effectLst/>
                <a:latin typeface="ElsevierGulliver"/>
              </a:rPr>
              <a:t> Aoyagi</a:t>
            </a:r>
            <a:endParaRPr lang="en-US" dirty="0"/>
          </a:p>
          <a:p>
            <a:endParaRPr lang="en-US" dirty="0"/>
          </a:p>
          <a:p>
            <a:r>
              <a:rPr lang="en-US" b="0" i="0" dirty="0">
                <a:solidFill>
                  <a:srgbClr val="2E2E2E"/>
                </a:solidFill>
                <a:effectLst/>
                <a:latin typeface="ElsevierGulliver"/>
              </a:rPr>
              <a:t>A number of clinical conditions can affect pulse oximeter accuracy. For example, pulse oximeters may struggle to obtain readings in patients with poor fingertip perfusion, such as those with hypovolemia, heart failure, or vasoconstriction.</a:t>
            </a:r>
            <a:r>
              <a:rPr lang="en-US" b="0" i="0" u="none" strike="noStrike" baseline="30000" dirty="0">
                <a:solidFill>
                  <a:srgbClr val="0C7DBB"/>
                </a:solidFill>
                <a:effectLst/>
                <a:latin typeface="ElsevierGulliver"/>
                <a:hlinkClick r:id="rId3"/>
              </a:rPr>
              <a:t>2</a:t>
            </a:r>
            <a:r>
              <a:rPr lang="en-US" b="0" i="0" baseline="30000" dirty="0">
                <a:solidFill>
                  <a:srgbClr val="2E2E2E"/>
                </a:solidFill>
                <a:effectLst/>
                <a:latin typeface="ElsevierGulliver"/>
              </a:rPr>
              <a:t>,</a:t>
            </a:r>
            <a:r>
              <a:rPr lang="en-US" b="0" i="0" u="none" strike="noStrike" baseline="30000" dirty="0">
                <a:solidFill>
                  <a:srgbClr val="0C7DBB"/>
                </a:solidFill>
                <a:effectLst/>
                <a:latin typeface="ElsevierGulliver"/>
                <a:hlinkClick r:id="rId4"/>
              </a:rPr>
              <a:t>6</a:t>
            </a:r>
            <a:r>
              <a:rPr lang="en-US" b="0" i="0" dirty="0">
                <a:solidFill>
                  <a:srgbClr val="2E2E2E"/>
                </a:solidFill>
                <a:effectLst/>
                <a:latin typeface="ElsevierGulliver"/>
              </a:rPr>
              <a:t> Pulse oximeters also can provide false readings during carbon monoxide poisoning, severe anemia, or sepsis, and in patients wearing nail polish.</a:t>
            </a:r>
            <a:r>
              <a:rPr lang="en-US" b="0" i="0" u="none" strike="noStrike" baseline="30000" dirty="0">
                <a:solidFill>
                  <a:srgbClr val="0C7DBB"/>
                </a:solidFill>
                <a:effectLst/>
                <a:latin typeface="ElsevierGulliver"/>
                <a:hlinkClick r:id="rId3"/>
              </a:rPr>
              <a:t>2</a:t>
            </a:r>
            <a:endParaRPr lang="en-US" dirty="0"/>
          </a:p>
          <a:p>
            <a:endParaRPr lang="en-US" dirty="0"/>
          </a:p>
          <a:p>
            <a:endParaRPr lang="en-US" dirty="0"/>
          </a:p>
          <a:p>
            <a:r>
              <a:rPr lang="en-US" dirty="0"/>
              <a:t>It’s not super uncommon to admit a “refractory hypoxemia” RRT to the MICU and it ends up being cardiogenic shock (and they’re not hypoxemic)</a:t>
            </a:r>
          </a:p>
          <a:p>
            <a:endParaRPr lang="en-US" dirty="0"/>
          </a:p>
          <a:p>
            <a:r>
              <a:rPr lang="en-US" dirty="0"/>
              <a:t>Keep this separate from Dyspnea( in terms of differential and it terms of mgmt.) </a:t>
            </a:r>
          </a:p>
          <a:p>
            <a:endParaRPr lang="en-US" dirty="0"/>
          </a:p>
          <a:p>
            <a:r>
              <a:rPr lang="en-US" dirty="0"/>
              <a:t>We think SpO2 is pretty good… but how would you know?  Think of a low SpO2 as a positive screen for hypoxemia. </a:t>
            </a:r>
          </a:p>
          <a:p>
            <a:endParaRPr lang="en-US" dirty="0"/>
          </a:p>
          <a:p>
            <a:endParaRPr lang="en-US" dirty="0"/>
          </a:p>
          <a:p>
            <a:r>
              <a:rPr lang="en-US" sz="1200" b="1" dirty="0">
                <a:latin typeface="Corbel" panose="020B0503020204020204" pitchFamily="34" charset="0"/>
              </a:rPr>
              <a:t>Hypoxia </a:t>
            </a:r>
            <a:r>
              <a:rPr lang="en-US" sz="1200" dirty="0">
                <a:latin typeface="Corbel" panose="020B0503020204020204" pitchFamily="34" charset="0"/>
              </a:rPr>
              <a:t>– insufficient oxygen delivered to tissues to meet demands</a:t>
            </a:r>
          </a:p>
          <a:p>
            <a:r>
              <a:rPr lang="en-US" sz="1200" b="1" dirty="0">
                <a:latin typeface="Corbel" panose="020B0503020204020204" pitchFamily="34" charset="0"/>
              </a:rPr>
              <a:t>Hypoxemia </a:t>
            </a:r>
            <a:r>
              <a:rPr lang="en-US" sz="1200" dirty="0">
                <a:latin typeface="Corbel" panose="020B0503020204020204" pitchFamily="34" charset="0"/>
              </a:rPr>
              <a:t>–</a:t>
            </a:r>
            <a:r>
              <a:rPr lang="en-US" sz="1200" b="1" dirty="0">
                <a:latin typeface="Corbel" panose="020B0503020204020204" pitchFamily="34" charset="0"/>
              </a:rPr>
              <a:t> </a:t>
            </a:r>
            <a:r>
              <a:rPr lang="en-US" sz="1200" dirty="0">
                <a:latin typeface="Corbel" panose="020B0503020204020204" pitchFamily="34" charset="0"/>
              </a:rPr>
              <a:t>low oxygen in the blood (most common cause of hypoxia)</a:t>
            </a:r>
          </a:p>
          <a:p>
            <a:endParaRPr lang="en-US" sz="800" dirty="0">
              <a:latin typeface="Corbel" panose="020B0503020204020204" pitchFamily="34" charset="0"/>
            </a:endParaRPr>
          </a:p>
          <a:p>
            <a:r>
              <a:rPr lang="en-US" sz="1200" b="1" dirty="0">
                <a:latin typeface="Corbel" panose="020B0503020204020204" pitchFamily="34" charset="0"/>
              </a:rPr>
              <a:t>P</a:t>
            </a:r>
            <a:r>
              <a:rPr lang="en-US" sz="1200" b="1" baseline="-25000" dirty="0">
                <a:latin typeface="Corbel" panose="020B0503020204020204" pitchFamily="34" charset="0"/>
              </a:rPr>
              <a:t>I</a:t>
            </a:r>
            <a:r>
              <a:rPr lang="en-US" sz="1200" b="1" dirty="0">
                <a:latin typeface="Corbel" panose="020B0503020204020204" pitchFamily="34" charset="0"/>
              </a:rPr>
              <a:t>O2</a:t>
            </a:r>
            <a:r>
              <a:rPr lang="en-US" sz="1200" dirty="0">
                <a:latin typeface="Corbel" panose="020B0503020204020204" pitchFamily="34" charset="0"/>
              </a:rPr>
              <a:t> – atmospheric oxygen (how much O2 is inspired)</a:t>
            </a:r>
          </a:p>
          <a:p>
            <a:r>
              <a:rPr lang="en-US" sz="1200" b="1" dirty="0">
                <a:solidFill>
                  <a:schemeClr val="accent2"/>
                </a:solidFill>
                <a:latin typeface="Corbel" panose="020B0503020204020204" pitchFamily="34" charset="0"/>
              </a:rPr>
              <a:t>P</a:t>
            </a:r>
            <a:r>
              <a:rPr lang="en-US" sz="1200" b="1" baseline="-25000" dirty="0">
                <a:solidFill>
                  <a:schemeClr val="accent2"/>
                </a:solidFill>
                <a:latin typeface="Corbel" panose="020B0503020204020204" pitchFamily="34" charset="0"/>
              </a:rPr>
              <a:t>A</a:t>
            </a:r>
            <a:r>
              <a:rPr lang="en-US" sz="1200" b="1" dirty="0">
                <a:solidFill>
                  <a:schemeClr val="accent2"/>
                </a:solidFill>
                <a:latin typeface="Corbel" panose="020B0503020204020204" pitchFamily="34" charset="0"/>
              </a:rPr>
              <a:t>O2</a:t>
            </a:r>
            <a:r>
              <a:rPr lang="en-US" sz="1200" dirty="0">
                <a:latin typeface="Corbel" panose="020B0503020204020204" pitchFamily="34" charset="0"/>
              </a:rPr>
              <a:t> – alveolar oxygen (how much O2 reaches the alveoli)</a:t>
            </a:r>
          </a:p>
          <a:p>
            <a:r>
              <a:rPr lang="en-US" sz="1200" b="1" dirty="0">
                <a:solidFill>
                  <a:schemeClr val="accent6"/>
                </a:solidFill>
                <a:latin typeface="Corbel" panose="020B0503020204020204" pitchFamily="34" charset="0"/>
              </a:rPr>
              <a:t>P</a:t>
            </a:r>
            <a:r>
              <a:rPr lang="en-US" sz="1800" b="1" baseline="-25000" dirty="0">
                <a:solidFill>
                  <a:schemeClr val="accent6"/>
                </a:solidFill>
                <a:latin typeface="Corbel" panose="020B0503020204020204" pitchFamily="34" charset="0"/>
              </a:rPr>
              <a:t>a</a:t>
            </a:r>
            <a:r>
              <a:rPr lang="en-US" sz="1200" b="1" dirty="0">
                <a:solidFill>
                  <a:schemeClr val="accent6"/>
                </a:solidFill>
                <a:latin typeface="Corbel" panose="020B0503020204020204" pitchFamily="34" charset="0"/>
              </a:rPr>
              <a:t>O2</a:t>
            </a:r>
            <a:r>
              <a:rPr lang="en-US" sz="1200" dirty="0">
                <a:latin typeface="Corbel" panose="020B0503020204020204" pitchFamily="34" charset="0"/>
              </a:rPr>
              <a:t> – oxygen dissolved in arterial blood (measured on ABG)</a:t>
            </a:r>
          </a:p>
          <a:p>
            <a:r>
              <a:rPr lang="en-US" sz="1200" b="1" dirty="0">
                <a:latin typeface="Corbel" panose="020B0503020204020204" pitchFamily="34" charset="0"/>
              </a:rPr>
              <a:t>SaO2</a:t>
            </a:r>
            <a:r>
              <a:rPr lang="en-US" sz="1200" dirty="0">
                <a:latin typeface="Corbel" panose="020B0503020204020204" pitchFamily="34" charset="0"/>
              </a:rPr>
              <a:t> – percent saturation of hemoglobin in arterial blood</a:t>
            </a:r>
            <a:endParaRPr lang="en-US" sz="1200" b="1" dirty="0">
              <a:solidFill>
                <a:srgbClr val="C00000"/>
              </a:solidFill>
              <a:latin typeface="Corbel" panose="020B0503020204020204" pitchFamily="34" charset="0"/>
            </a:endParaRPr>
          </a:p>
          <a:p>
            <a:r>
              <a:rPr lang="en-US" sz="1200" b="1" dirty="0">
                <a:solidFill>
                  <a:srgbClr val="C00000"/>
                </a:solidFill>
                <a:latin typeface="Corbel" panose="020B0503020204020204" pitchFamily="34" charset="0"/>
              </a:rPr>
              <a:t>CaO2</a:t>
            </a:r>
            <a:r>
              <a:rPr lang="en-US" sz="1200" dirty="0">
                <a:latin typeface="Corbel" panose="020B0503020204020204" pitchFamily="34" charset="0"/>
              </a:rPr>
              <a:t> – oxygen content of art. blood (dissolved &amp; Hb bound)</a:t>
            </a:r>
          </a:p>
          <a:p>
            <a:r>
              <a:rPr lang="en-US" dirty="0"/>
              <a:t>*</a:t>
            </a:r>
            <a:r>
              <a:rPr lang="en-US" dirty="0" err="1"/>
              <a:t>ICUOnePager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8</a:t>
            </a:fld>
            <a:endParaRPr lang="en-US"/>
          </a:p>
        </p:txBody>
      </p:sp>
    </p:spTree>
    <p:extLst>
      <p:ext uri="{BB962C8B-B14F-4D97-AF65-F5344CB8AC3E}">
        <p14:creationId xmlns:p14="http://schemas.microsoft.com/office/powerpoint/2010/main" val="29503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HF (without lung disease) -&gt; should not cause refractory hypoxemia without lung </a:t>
            </a:r>
            <a:r>
              <a:rPr lang="en-US" dirty="0" err="1"/>
              <a:t>injiury</a:t>
            </a:r>
            <a:endParaRPr lang="en-US" dirty="0"/>
          </a:p>
        </p:txBody>
      </p:sp>
      <p:sp>
        <p:nvSpPr>
          <p:cNvPr id="4" name="Slide Number Placeholder 3"/>
          <p:cNvSpPr>
            <a:spLocks noGrp="1"/>
          </p:cNvSpPr>
          <p:nvPr>
            <p:ph type="sldNum" sz="quarter" idx="5"/>
          </p:nvPr>
        </p:nvSpPr>
        <p:spPr/>
        <p:txBody>
          <a:bodyPr/>
          <a:lstStyle/>
          <a:p>
            <a:fld id="{985A2680-895F-AB42-81CD-E88501C381C2}" type="slidenum">
              <a:rPr lang="en-US" smtClean="0"/>
              <a:t>9</a:t>
            </a:fld>
            <a:endParaRPr lang="en-US"/>
          </a:p>
        </p:txBody>
      </p:sp>
    </p:spTree>
    <p:extLst>
      <p:ext uri="{BB962C8B-B14F-4D97-AF65-F5344CB8AC3E}">
        <p14:creationId xmlns:p14="http://schemas.microsoft.com/office/powerpoint/2010/main" val="14747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2210-3126-EA0C-747E-7DD8BB6C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A7482-93A5-90D0-AD04-42D0A7E02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70B8C-1AF1-8D85-F8AC-282786C712E8}"/>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FA8FA0C9-A917-EE83-BDED-84786C9D5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B451F-5F6B-86B3-D114-20A8AB5F4E88}"/>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85049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6A4E-1032-5177-88B3-8B6E50B7B6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6F56CF-9D59-BCC2-D3FB-CC3C29C76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B029-A085-FF5E-61A7-C3C2AABD798C}"/>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D2401D29-E55B-2E4E-3C43-B45959121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0ADCA-3B2C-C326-56C2-A2B428DA601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378830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541218-F823-6AF9-1157-37E5C1D9C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A4CAE-0FE1-46B0-BF64-4C883AD89D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30503-9EEE-7035-6F0C-A2C9530FCECB}"/>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BECD5EEE-4E4C-618F-E3C1-8D3D8FBBC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B2CF-908D-0D64-C077-271C30BB744B}"/>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02115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15C-F01B-59F9-E0E5-C4DD5A0D5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9F011-0030-2EEB-6961-9B956B1F8A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EDC3-786E-A7A4-8A47-70D90FA3E1A9}"/>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B93C8881-3209-EEA1-D4AE-C56379633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851EB-EE57-6A06-7492-1C3A9BF76F74}"/>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68084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A63A-A8C6-4A0B-DAF4-99C95993B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5C9AF5-A5C0-C5B3-2C67-8C9419C59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56FA2-100E-E492-F416-83A39F9F46CB}"/>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090E83DC-4086-0C3F-DD69-FF2EC2855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0F64E-3541-5170-C42C-9B453DE02D43}"/>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7219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856-4EEE-BAAF-6EAE-A3197E7BE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611BC-5132-0CF7-C576-A63E31810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04D9CC-2B4C-90F9-6CAA-B9BEBD836B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BE8A1-A4E6-428E-3E28-E090E82FAE6C}"/>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6" name="Footer Placeholder 5">
            <a:extLst>
              <a:ext uri="{FF2B5EF4-FFF2-40B4-BE49-F238E27FC236}">
                <a16:creationId xmlns:a16="http://schemas.microsoft.com/office/drawing/2014/main" id="{003090B4-D6E4-E2EC-13C7-B7D63CB83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6B40-B8AE-CE5C-468E-723D6AD5A59F}"/>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388103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82D3-4978-060F-B4C2-9DDDC205A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F3B5B-B7C3-AE00-CE9D-5D1297D4E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FD066-20A2-82C1-8612-A512981D2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1DBB61-6E41-43DB-44BB-2C8E01F55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6FA08-EB68-D041-20A7-590D41A974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1D343-01FA-6A98-E371-914A3634266C}"/>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8" name="Footer Placeholder 7">
            <a:extLst>
              <a:ext uri="{FF2B5EF4-FFF2-40B4-BE49-F238E27FC236}">
                <a16:creationId xmlns:a16="http://schemas.microsoft.com/office/drawing/2014/main" id="{85E348E2-F069-A19B-80D4-E7576D1D1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BAAA4-A004-18BB-B963-78B9478485DA}"/>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6852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1866-6919-7DB9-1557-43EF01E9E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B05E6-7380-6C11-8F52-26C4772487B7}"/>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4" name="Footer Placeholder 3">
            <a:extLst>
              <a:ext uri="{FF2B5EF4-FFF2-40B4-BE49-F238E27FC236}">
                <a16:creationId xmlns:a16="http://schemas.microsoft.com/office/drawing/2014/main" id="{89FFA6BC-7ABF-F30C-534B-8CA47078C8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43D6AB-0AA7-5078-EFC8-95F047323D21}"/>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46070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03CB9-94ED-24F1-892E-31D4E6597912}"/>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3" name="Footer Placeholder 2">
            <a:extLst>
              <a:ext uri="{FF2B5EF4-FFF2-40B4-BE49-F238E27FC236}">
                <a16:creationId xmlns:a16="http://schemas.microsoft.com/office/drawing/2014/main" id="{BAD69983-F6F3-862E-3087-67857F38F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69EAE-C7BB-6A45-71E9-14E684382F3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136661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E894-2678-D361-2F8A-66840341C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6708B2-6838-A19B-EF1C-08E0467BBA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EFDBA9-78A1-DB15-185E-8C2FD480D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9AF49-1ED3-DBEC-1CBC-835AA042C9E9}"/>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6" name="Footer Placeholder 5">
            <a:extLst>
              <a:ext uri="{FF2B5EF4-FFF2-40B4-BE49-F238E27FC236}">
                <a16:creationId xmlns:a16="http://schemas.microsoft.com/office/drawing/2014/main" id="{485E98E7-83D5-B887-786B-8C95B2098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4AA9D-416C-489A-1505-8E923369F1FD}"/>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81119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F1A5-A790-FBFC-478C-3A2A3826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FC748-EFCD-DEC2-09DD-6F96997A9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9F0ABB-FDAC-D8C8-A883-0B1780C92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4A9FE-0736-4AC4-95DF-827CA3A17AFD}"/>
              </a:ext>
            </a:extLst>
          </p:cNvPr>
          <p:cNvSpPr>
            <a:spLocks noGrp="1"/>
          </p:cNvSpPr>
          <p:nvPr>
            <p:ph type="dt" sz="half" idx="10"/>
          </p:nvPr>
        </p:nvSpPr>
        <p:spPr/>
        <p:txBody>
          <a:bodyPr/>
          <a:lstStyle/>
          <a:p>
            <a:fld id="{EEA107CA-7C0D-D346-BF5E-6ECA2324281F}" type="datetimeFigureOut">
              <a:rPr lang="en-US" smtClean="0"/>
              <a:t>7/20/23</a:t>
            </a:fld>
            <a:endParaRPr lang="en-US"/>
          </a:p>
        </p:txBody>
      </p:sp>
      <p:sp>
        <p:nvSpPr>
          <p:cNvPr id="6" name="Footer Placeholder 5">
            <a:extLst>
              <a:ext uri="{FF2B5EF4-FFF2-40B4-BE49-F238E27FC236}">
                <a16:creationId xmlns:a16="http://schemas.microsoft.com/office/drawing/2014/main" id="{FF4664DB-53A2-582C-9B4D-7ACAE0318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82904-7711-F9A3-233C-3325D7354C2C}"/>
              </a:ext>
            </a:extLst>
          </p:cNvPr>
          <p:cNvSpPr>
            <a:spLocks noGrp="1"/>
          </p:cNvSpPr>
          <p:nvPr>
            <p:ph type="sldNum" sz="quarter" idx="12"/>
          </p:nvPr>
        </p:nvSpPr>
        <p:spPr/>
        <p:txBody>
          <a:bodyPr/>
          <a:lstStyle/>
          <a:p>
            <a:fld id="{5B7980E2-A88C-6340-885E-1C0AC52DD319}" type="slidenum">
              <a:rPr lang="en-US" smtClean="0"/>
              <a:t>‹#›</a:t>
            </a:fld>
            <a:endParaRPr lang="en-US"/>
          </a:p>
        </p:txBody>
      </p:sp>
    </p:spTree>
    <p:extLst>
      <p:ext uri="{BB962C8B-B14F-4D97-AF65-F5344CB8AC3E}">
        <p14:creationId xmlns:p14="http://schemas.microsoft.com/office/powerpoint/2010/main" val="242051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8AE45-6FFA-2B1E-B10D-B6A064989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8ACC6-6D7D-9DB2-A188-4CB613F1B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5BC98-8EA4-2446-FEA9-91EB0A896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107CA-7C0D-D346-BF5E-6ECA2324281F}" type="datetimeFigureOut">
              <a:rPr lang="en-US" smtClean="0"/>
              <a:t>7/20/23</a:t>
            </a:fld>
            <a:endParaRPr lang="en-US"/>
          </a:p>
        </p:txBody>
      </p:sp>
      <p:sp>
        <p:nvSpPr>
          <p:cNvPr id="5" name="Footer Placeholder 4">
            <a:extLst>
              <a:ext uri="{FF2B5EF4-FFF2-40B4-BE49-F238E27FC236}">
                <a16:creationId xmlns:a16="http://schemas.microsoft.com/office/drawing/2014/main" id="{D4CC8AAE-5EC9-54B2-B8D0-DC135196C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92985B-B4A5-A56D-8DE3-936165B18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980E2-A88C-6340-885E-1C0AC52DD319}" type="slidenum">
              <a:rPr lang="en-US" smtClean="0"/>
              <a:t>‹#›</a:t>
            </a:fld>
            <a:endParaRPr lang="en-US"/>
          </a:p>
        </p:txBody>
      </p:sp>
    </p:spTree>
    <p:extLst>
      <p:ext uri="{BB962C8B-B14F-4D97-AF65-F5344CB8AC3E}">
        <p14:creationId xmlns:p14="http://schemas.microsoft.com/office/powerpoint/2010/main" val="65422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4.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4.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4.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7EF7A7-508E-DDBA-E2F3-F31164FC4B35}"/>
              </a:ext>
            </a:extLst>
          </p:cNvPr>
          <p:cNvSpPr>
            <a:spLocks noGrp="1"/>
          </p:cNvSpPr>
          <p:nvPr>
            <p:ph type="subTitle" idx="1"/>
          </p:nvPr>
        </p:nvSpPr>
        <p:spPr>
          <a:xfrm>
            <a:off x="1228725" y="5330830"/>
            <a:ext cx="9144000" cy="1655762"/>
          </a:xfrm>
        </p:spPr>
        <p:txBody>
          <a:bodyPr/>
          <a:lstStyle/>
          <a:p>
            <a:r>
              <a:rPr lang="en-US" dirty="0"/>
              <a:t>Physiology-Based Schemas</a:t>
            </a:r>
          </a:p>
          <a:p>
            <a:r>
              <a:rPr lang="en-US" dirty="0"/>
              <a:t>Brian Locke MD</a:t>
            </a:r>
          </a:p>
          <a:p>
            <a:r>
              <a:rPr lang="en-US" dirty="0"/>
              <a:t>P/CCM</a:t>
            </a:r>
          </a:p>
        </p:txBody>
      </p:sp>
      <p:pic>
        <p:nvPicPr>
          <p:cNvPr id="4" name="Picture 3">
            <a:extLst>
              <a:ext uri="{FF2B5EF4-FFF2-40B4-BE49-F238E27FC236}">
                <a16:creationId xmlns:a16="http://schemas.microsoft.com/office/drawing/2014/main" id="{A5AFDF64-69E6-F23E-F49E-BDA298876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31" y="150970"/>
            <a:ext cx="10215562" cy="5051268"/>
          </a:xfrm>
          <a:prstGeom prst="rect">
            <a:avLst/>
          </a:prstGeom>
        </p:spPr>
      </p:pic>
    </p:spTree>
    <p:extLst>
      <p:ext uri="{BB962C8B-B14F-4D97-AF65-F5344CB8AC3E}">
        <p14:creationId xmlns:p14="http://schemas.microsoft.com/office/powerpoint/2010/main" val="273647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64A9-5A71-C224-3D3F-E8AD58F5C7B5}"/>
              </a:ext>
            </a:extLst>
          </p:cNvPr>
          <p:cNvSpPr>
            <a:spLocks noGrp="1"/>
          </p:cNvSpPr>
          <p:nvPr>
            <p:ph type="title"/>
          </p:nvPr>
        </p:nvSpPr>
        <p:spPr/>
        <p:txBody>
          <a:bodyPr/>
          <a:lstStyle/>
          <a:p>
            <a:r>
              <a:rPr lang="en-US" dirty="0"/>
              <a:t>RRT ! Hypoxemia </a:t>
            </a:r>
          </a:p>
        </p:txBody>
      </p:sp>
      <p:sp>
        <p:nvSpPr>
          <p:cNvPr id="3" name="Content Placeholder 2">
            <a:extLst>
              <a:ext uri="{FF2B5EF4-FFF2-40B4-BE49-F238E27FC236}">
                <a16:creationId xmlns:a16="http://schemas.microsoft.com/office/drawing/2014/main" id="{2E3266BD-675E-FFEC-3E30-6F7ADFE3002F}"/>
              </a:ext>
            </a:extLst>
          </p:cNvPr>
          <p:cNvSpPr>
            <a:spLocks noGrp="1"/>
          </p:cNvSpPr>
          <p:nvPr>
            <p:ph idx="1"/>
          </p:nvPr>
        </p:nvSpPr>
        <p:spPr/>
        <p:txBody>
          <a:bodyPr>
            <a:normAutofit/>
          </a:bodyPr>
          <a:lstStyle/>
          <a:p>
            <a:pPr marL="0" indent="0">
              <a:buNone/>
            </a:pPr>
            <a:r>
              <a:rPr lang="en-US" dirty="0">
                <a:effectLst/>
                <a:latin typeface="Helvetica Neue" panose="02000503000000020004" pitchFamily="2" charset="0"/>
              </a:rPr>
              <a:t>68M who is POD 2 after hip replacement. </a:t>
            </a:r>
          </a:p>
          <a:p>
            <a:pPr marL="0" indent="0">
              <a:buNone/>
            </a:pPr>
            <a:r>
              <a:rPr lang="en-US" dirty="0">
                <a:latin typeface="Helvetica Neue" panose="02000503000000020004" pitchFamily="2" charset="0"/>
              </a:rPr>
              <a:t>No </a:t>
            </a:r>
            <a:r>
              <a:rPr lang="en-US" dirty="0">
                <a:effectLst/>
                <a:latin typeface="Helvetica Neue" panose="02000503000000020004" pitchFamily="2" charset="0"/>
              </a:rPr>
              <a:t>DVT prophylaxis. </a:t>
            </a:r>
            <a:endParaRPr lang="en-US" dirty="0">
              <a:latin typeface="Helvetica Neue" panose="02000503000000020004" pitchFamily="2" charset="0"/>
            </a:endParaRPr>
          </a:p>
          <a:p>
            <a:pPr marL="0" indent="0">
              <a:buNone/>
            </a:pPr>
            <a:r>
              <a:rPr lang="en-US" dirty="0">
                <a:effectLst/>
                <a:latin typeface="Helvetica Neue" panose="02000503000000020004" pitchFamily="2" charset="0"/>
              </a:rPr>
              <a:t>Hypoxemia (~85%) develops on 6L </a:t>
            </a:r>
            <a:br>
              <a:rPr lang="en-US" dirty="0">
                <a:effectLst/>
                <a:latin typeface="Helvetica Neue" panose="02000503000000020004" pitchFamily="2" charset="0"/>
              </a:rPr>
            </a:br>
            <a:r>
              <a:rPr lang="en-US" dirty="0">
                <a:effectLst/>
                <a:latin typeface="Helvetica Neue" panose="02000503000000020004" pitchFamily="2" charset="0"/>
              </a:rPr>
              <a:t>Patient is hemodynamically stable</a:t>
            </a:r>
          </a:p>
          <a:p>
            <a:pPr marL="0" indent="0">
              <a:buNone/>
            </a:pPr>
            <a:r>
              <a:rPr lang="en-US" dirty="0">
                <a:latin typeface="Helvetica Neue" panose="02000503000000020004" pitchFamily="2" charset="0"/>
              </a:rPr>
              <a:t>Mild tachypnea ~20 breaths per minute</a:t>
            </a:r>
            <a:endParaRPr lang="en-US" dirty="0">
              <a:effectLst/>
              <a:latin typeface="Helvetica Neue" panose="02000503000000020004" pitchFamily="2" charset="0"/>
            </a:endParaRPr>
          </a:p>
          <a:p>
            <a:pPr marL="0" indent="0">
              <a:buNone/>
            </a:pPr>
            <a:endParaRPr lang="en-US" dirty="0">
              <a:effectLst/>
              <a:latin typeface="Helvetica Neue" panose="02000503000000020004" pitchFamily="2" charset="0"/>
            </a:endParaRPr>
          </a:p>
          <a:p>
            <a:pPr marL="0" indent="0">
              <a:buNone/>
            </a:pPr>
            <a:r>
              <a:rPr lang="en-US" dirty="0">
                <a:latin typeface="Helvetica Neue" panose="02000503000000020004" pitchFamily="2" charset="0"/>
              </a:rPr>
              <a:t>You order a CXR and ABG</a:t>
            </a:r>
          </a:p>
          <a:p>
            <a:pPr marL="0" indent="0">
              <a:buNone/>
            </a:pPr>
            <a:r>
              <a:rPr lang="en-US" dirty="0">
                <a:latin typeface="Helvetica Neue" panose="02000503000000020004" pitchFamily="2" charset="0"/>
              </a:rPr>
              <a:t>Differential?</a:t>
            </a:r>
            <a:endParaRPr lang="en-US" dirty="0"/>
          </a:p>
        </p:txBody>
      </p:sp>
      <p:pic>
        <p:nvPicPr>
          <p:cNvPr id="3076" name="Picture 4">
            <a:extLst>
              <a:ext uri="{FF2B5EF4-FFF2-40B4-BE49-F238E27FC236}">
                <a16:creationId xmlns:a16="http://schemas.microsoft.com/office/drawing/2014/main" id="{74984B31-92E9-A224-5D12-ACD0EF0D2B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4275" y="1369219"/>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4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C1E-9558-4A99-2522-E1D6CD057708}"/>
              </a:ext>
            </a:extLst>
          </p:cNvPr>
          <p:cNvSpPr>
            <a:spLocks noGrp="1"/>
          </p:cNvSpPr>
          <p:nvPr>
            <p:ph type="title"/>
          </p:nvPr>
        </p:nvSpPr>
        <p:spPr/>
        <p:txBody>
          <a:bodyPr/>
          <a:lstStyle/>
          <a:p>
            <a:r>
              <a:rPr lang="en-US" dirty="0"/>
              <a:t>Refractory Hypoxemia Schema</a:t>
            </a:r>
          </a:p>
        </p:txBody>
      </p:sp>
      <p:pic>
        <p:nvPicPr>
          <p:cNvPr id="6146" name="Picture 2">
            <a:extLst>
              <a:ext uri="{FF2B5EF4-FFF2-40B4-BE49-F238E27FC236}">
                <a16:creationId xmlns:a16="http://schemas.microsoft.com/office/drawing/2014/main" id="{3334EC62-DEC8-EDFD-DCE6-A096084FA4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6130" y="1473994"/>
            <a:ext cx="3213875" cy="26884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C904C15F-0128-1A41-DF66-98E31643367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58274" y="1473994"/>
            <a:ext cx="2688431" cy="26884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54A17E9D-6B23-ADEF-ACEA-4F30B06D1A1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47589" y="6093224"/>
            <a:ext cx="5463373" cy="4163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671FA9B9-0C71-8239-11A4-DC1EC33C8D6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47589" y="4386261"/>
            <a:ext cx="5784831" cy="136462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0A09869-B60A-E0D5-8F4E-A200547E0F67}"/>
              </a:ext>
            </a:extLst>
          </p:cNvPr>
          <p:cNvSpPr txBox="1"/>
          <p:nvPr/>
        </p:nvSpPr>
        <p:spPr>
          <a:xfrm>
            <a:off x="9301163" y="365126"/>
            <a:ext cx="1828781" cy="646768"/>
          </a:xfrm>
          <a:prstGeom prst="rect">
            <a:avLst/>
          </a:prstGeom>
          <a:noFill/>
        </p:spPr>
        <p:txBody>
          <a:bodyPr wrap="square" rtlCol="0">
            <a:spAutoFit/>
          </a:bodyPr>
          <a:lstStyle/>
          <a:p>
            <a:r>
              <a:rPr lang="en-US" dirty="0">
                <a:solidFill>
                  <a:srgbClr val="FF0000"/>
                </a:solidFill>
              </a:rPr>
              <a:t>Consolidations cause shunts!</a:t>
            </a:r>
          </a:p>
        </p:txBody>
      </p:sp>
      <p:pic>
        <p:nvPicPr>
          <p:cNvPr id="23" name="Picture 22">
            <a:extLst>
              <a:ext uri="{FF2B5EF4-FFF2-40B4-BE49-F238E27FC236}">
                <a16:creationId xmlns:a16="http://schemas.microsoft.com/office/drawing/2014/main" id="{85CB1E69-8713-EADD-B5AC-500AE73ED443}"/>
              </a:ext>
            </a:extLst>
          </p:cNvPr>
          <p:cNvPicPr>
            <a:picLocks noChangeAspect="1"/>
          </p:cNvPicPr>
          <p:nvPr/>
        </p:nvPicPr>
        <p:blipFill>
          <a:blip r:embed="rId7"/>
          <a:stretch>
            <a:fillRect/>
          </a:stretch>
        </p:blipFill>
        <p:spPr>
          <a:xfrm>
            <a:off x="1062369" y="1852810"/>
            <a:ext cx="4439593" cy="4619230"/>
          </a:xfrm>
          <a:prstGeom prst="rect">
            <a:avLst/>
          </a:prstGeom>
        </p:spPr>
      </p:pic>
    </p:spTree>
    <p:extLst>
      <p:ext uri="{BB962C8B-B14F-4D97-AF65-F5344CB8AC3E}">
        <p14:creationId xmlns:p14="http://schemas.microsoft.com/office/powerpoint/2010/main" val="391983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B321F-A028-AC4D-8F99-F7CBA2C7A235}"/>
              </a:ext>
            </a:extLst>
          </p:cNvPr>
          <p:cNvSpPr>
            <a:spLocks noGrp="1"/>
          </p:cNvSpPr>
          <p:nvPr>
            <p:ph idx="1"/>
          </p:nvPr>
        </p:nvSpPr>
        <p:spPr>
          <a:xfrm>
            <a:off x="5195885" y="1942522"/>
            <a:ext cx="6329220" cy="4351338"/>
          </a:xfrm>
        </p:spPr>
        <p:txBody>
          <a:bodyPr>
            <a:normAutofit lnSpcReduction="10000"/>
          </a:bodyPr>
          <a:lstStyle/>
          <a:p>
            <a:r>
              <a:rPr lang="en-US" dirty="0" err="1"/>
              <a:t>Urbach-Wiethe</a:t>
            </a:r>
            <a:r>
              <a:rPr lang="en-US" dirty="0"/>
              <a:t> Disease: bilateral amygdala damage due to fat deposits.</a:t>
            </a:r>
          </a:p>
          <a:p>
            <a:r>
              <a:rPr lang="en-US" dirty="0"/>
              <a:t>Patient S.M.: No conditioning to aversive stimuli, no fear in life-threatening situations, no recognition of fear in others</a:t>
            </a:r>
          </a:p>
          <a:p>
            <a:endParaRPr lang="en-US" dirty="0"/>
          </a:p>
          <a:p>
            <a:r>
              <a:rPr lang="en-US" dirty="0"/>
              <a:t>35% Inhaled CO2 challenge (↑PaCO</a:t>
            </a:r>
            <a:r>
              <a:rPr lang="en-US" baseline="-25000" dirty="0"/>
              <a:t>2</a:t>
            </a:r>
            <a:r>
              <a:rPr lang="en-US" dirty="0"/>
              <a:t>)</a:t>
            </a:r>
          </a:p>
          <a:p>
            <a:pPr lvl="1"/>
            <a:r>
              <a:rPr lang="en-US" dirty="0"/>
              <a:t>Air hunger provoked panic attack</a:t>
            </a:r>
          </a:p>
          <a:p>
            <a:pPr lvl="1"/>
            <a:r>
              <a:rPr lang="en-US" dirty="0"/>
              <a:t>First sensation of fear since childhood</a:t>
            </a:r>
          </a:p>
          <a:p>
            <a:pPr lvl="1"/>
            <a:r>
              <a:rPr lang="en-US" dirty="0"/>
              <a:t>Reproduced in others with U-W Disease</a:t>
            </a:r>
          </a:p>
        </p:txBody>
      </p:sp>
      <p:pic>
        <p:nvPicPr>
          <p:cNvPr id="4" name="Picture 3">
            <a:extLst>
              <a:ext uri="{FF2B5EF4-FFF2-40B4-BE49-F238E27FC236}">
                <a16:creationId xmlns:a16="http://schemas.microsoft.com/office/drawing/2014/main" id="{7BC86B30-899D-D648-BD45-601E6E4EAF39}"/>
              </a:ext>
            </a:extLst>
          </p:cNvPr>
          <p:cNvPicPr>
            <a:picLocks noChangeAspect="1"/>
          </p:cNvPicPr>
          <p:nvPr/>
        </p:nvPicPr>
        <p:blipFill>
          <a:blip r:embed="rId3"/>
          <a:stretch>
            <a:fillRect/>
          </a:stretch>
        </p:blipFill>
        <p:spPr>
          <a:xfrm>
            <a:off x="374507" y="2619591"/>
            <a:ext cx="4064000" cy="1498600"/>
          </a:xfrm>
          <a:prstGeom prst="rect">
            <a:avLst/>
          </a:prstGeom>
        </p:spPr>
      </p:pic>
      <p:pic>
        <p:nvPicPr>
          <p:cNvPr id="7" name="Picture 6">
            <a:extLst>
              <a:ext uri="{FF2B5EF4-FFF2-40B4-BE49-F238E27FC236}">
                <a16:creationId xmlns:a16="http://schemas.microsoft.com/office/drawing/2014/main" id="{89A23485-5D86-1B4B-B5D3-9BC7D28E17DF}"/>
              </a:ext>
            </a:extLst>
          </p:cNvPr>
          <p:cNvPicPr>
            <a:picLocks noChangeAspect="1"/>
          </p:cNvPicPr>
          <p:nvPr/>
        </p:nvPicPr>
        <p:blipFill>
          <a:blip r:embed="rId4"/>
          <a:stretch>
            <a:fillRect/>
          </a:stretch>
        </p:blipFill>
        <p:spPr>
          <a:xfrm>
            <a:off x="1123807" y="4407470"/>
            <a:ext cx="2133600" cy="762000"/>
          </a:xfrm>
          <a:prstGeom prst="rect">
            <a:avLst/>
          </a:prstGeom>
        </p:spPr>
      </p:pic>
      <p:sp>
        <p:nvSpPr>
          <p:cNvPr id="2" name="Title 1">
            <a:extLst>
              <a:ext uri="{FF2B5EF4-FFF2-40B4-BE49-F238E27FC236}">
                <a16:creationId xmlns:a16="http://schemas.microsoft.com/office/drawing/2014/main" id="{74A7C9D5-915A-33D2-6F73-8D6E33740B31}"/>
              </a:ext>
            </a:extLst>
          </p:cNvPr>
          <p:cNvSpPr>
            <a:spLocks noGrp="1"/>
          </p:cNvSpPr>
          <p:nvPr>
            <p:ph type="title"/>
          </p:nvPr>
        </p:nvSpPr>
        <p:spPr>
          <a:xfrm>
            <a:off x="838200" y="365125"/>
            <a:ext cx="10515600" cy="1325563"/>
          </a:xfrm>
        </p:spPr>
        <p:txBody>
          <a:bodyPr/>
          <a:lstStyle/>
          <a:p>
            <a:r>
              <a:rPr lang="en-US" dirty="0"/>
              <a:t>If hypoxemia doesn’t cause dyspnea… what does?</a:t>
            </a:r>
          </a:p>
        </p:txBody>
      </p:sp>
      <p:sp>
        <p:nvSpPr>
          <p:cNvPr id="5" name="TextBox 4">
            <a:extLst>
              <a:ext uri="{FF2B5EF4-FFF2-40B4-BE49-F238E27FC236}">
                <a16:creationId xmlns:a16="http://schemas.microsoft.com/office/drawing/2014/main" id="{014513E0-DCD3-3DCC-B23B-F3F56AFDC655}"/>
              </a:ext>
            </a:extLst>
          </p:cNvPr>
          <p:cNvSpPr txBox="1"/>
          <p:nvPr/>
        </p:nvSpPr>
        <p:spPr>
          <a:xfrm>
            <a:off x="326739" y="5540952"/>
            <a:ext cx="4468956" cy="1200329"/>
          </a:xfrm>
          <a:prstGeom prst="rect">
            <a:avLst/>
          </a:prstGeom>
          <a:noFill/>
        </p:spPr>
        <p:txBody>
          <a:bodyPr wrap="square" rtlCol="0">
            <a:spAutoFit/>
          </a:bodyPr>
          <a:lstStyle/>
          <a:p>
            <a:r>
              <a:rPr lang="en-US" dirty="0"/>
              <a:t>*Consider how fundamental this is: </a:t>
            </a:r>
          </a:p>
          <a:p>
            <a:r>
              <a:rPr lang="en-US" dirty="0"/>
              <a:t>Brain death declaration (= demonstrate no meaningful activity) requires no respiratory efforts despite an increase of 20 mmHg</a:t>
            </a:r>
          </a:p>
        </p:txBody>
      </p:sp>
    </p:spTree>
    <p:extLst>
      <p:ext uri="{BB962C8B-B14F-4D97-AF65-F5344CB8AC3E}">
        <p14:creationId xmlns:p14="http://schemas.microsoft.com/office/powerpoint/2010/main" val="59170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E5F22A-242A-A2B0-FB3C-03881E87564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2465" y="1327774"/>
            <a:ext cx="6063490" cy="1744151"/>
          </a:xfrm>
          <a:prstGeom prst="rect">
            <a:avLst/>
          </a:prstGeom>
        </p:spPr>
      </p:pic>
      <p:sp>
        <p:nvSpPr>
          <p:cNvPr id="7" name="Content Placeholder 2">
            <a:extLst>
              <a:ext uri="{FF2B5EF4-FFF2-40B4-BE49-F238E27FC236}">
                <a16:creationId xmlns:a16="http://schemas.microsoft.com/office/drawing/2014/main" id="{7E100137-98ED-98DD-462D-0505D26BBF0F}"/>
              </a:ext>
            </a:extLst>
          </p:cNvPr>
          <p:cNvSpPr txBox="1">
            <a:spLocks/>
          </p:cNvSpPr>
          <p:nvPr/>
        </p:nvSpPr>
        <p:spPr>
          <a:xfrm>
            <a:off x="7950200" y="1171583"/>
            <a:ext cx="3936047" cy="49291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83636"/>
                </a:solidFill>
                <a:latin typeface="Lato" panose="020F0502020204030203" pitchFamily="34" charset="0"/>
              </a:rPr>
              <a:t>“16M fell into a ... transport wagon being filled with whole wheat grain and was immediately submersed…</a:t>
            </a:r>
          </a:p>
          <a:p>
            <a:r>
              <a:rPr lang="en-US" dirty="0"/>
              <a:t>…mouth and pharynx were cleared of large amounts of packed grain</a:t>
            </a:r>
          </a:p>
          <a:p>
            <a:r>
              <a:rPr lang="en-US" b="0" i="0" dirty="0">
                <a:solidFill>
                  <a:srgbClr val="383636"/>
                </a:solidFill>
                <a:effectLst/>
                <a:latin typeface="Lato" panose="020F0502020204030203" pitchFamily="34" charset="0"/>
              </a:rPr>
              <a:t>Attempts to clear grain provoked instability</a:t>
            </a:r>
          </a:p>
          <a:p>
            <a:r>
              <a:rPr lang="en-US" b="0" i="0" dirty="0">
                <a:solidFill>
                  <a:srgbClr val="383636"/>
                </a:solidFill>
                <a:effectLst/>
                <a:latin typeface="Lato" panose="020F0502020204030203" pitchFamily="34" charset="0"/>
              </a:rPr>
              <a:t>…placed in the Trendelenburg position for central line placement, it was noted that …several grain seeds would fal</a:t>
            </a:r>
            <a:r>
              <a:rPr lang="en-US" dirty="0">
                <a:solidFill>
                  <a:srgbClr val="383636"/>
                </a:solidFill>
                <a:latin typeface="Lato" panose="020F0502020204030203" pitchFamily="34" charset="0"/>
              </a:rPr>
              <a:t>l […from] </a:t>
            </a:r>
            <a:r>
              <a:rPr lang="en-US" b="0" i="0" dirty="0">
                <a:solidFill>
                  <a:srgbClr val="383636"/>
                </a:solidFill>
                <a:effectLst/>
                <a:latin typeface="Lato" panose="020F0502020204030203" pitchFamily="34" charset="0"/>
              </a:rPr>
              <a:t>the ETT during expiration.</a:t>
            </a:r>
          </a:p>
          <a:p>
            <a:r>
              <a:rPr lang="en-US" b="0" i="0" dirty="0">
                <a:solidFill>
                  <a:srgbClr val="383636"/>
                </a:solidFill>
                <a:effectLst/>
                <a:latin typeface="Lato" panose="020F0502020204030203" pitchFamily="34" charset="0"/>
              </a:rPr>
              <a:t>During the subsequent 20 min, the surgeon performed manual chest percussions as the patient was moved alternately from supine to lateral and prone positions”</a:t>
            </a:r>
          </a:p>
          <a:p>
            <a:r>
              <a:rPr lang="en-US" b="0" i="0" dirty="0">
                <a:solidFill>
                  <a:srgbClr val="383636"/>
                </a:solidFill>
                <a:effectLst/>
                <a:latin typeface="Lato" panose="020F0502020204030203" pitchFamily="34" charset="0"/>
              </a:rPr>
              <a:t>Patient </a:t>
            </a:r>
            <a:r>
              <a:rPr lang="en-US" b="1" i="0" dirty="0">
                <a:solidFill>
                  <a:srgbClr val="383636"/>
                </a:solidFill>
                <a:effectLst/>
                <a:latin typeface="Lato" panose="020F0502020204030203" pitchFamily="34" charset="0"/>
              </a:rPr>
              <a:t>had no residual neurologic or respiratory signs or symptoms</a:t>
            </a:r>
            <a:r>
              <a:rPr lang="en-US" b="0" i="0" dirty="0">
                <a:solidFill>
                  <a:srgbClr val="383636"/>
                </a:solidFill>
                <a:effectLst/>
                <a:latin typeface="Lato" panose="020F0502020204030203" pitchFamily="34" charset="0"/>
              </a:rPr>
              <a:t>…</a:t>
            </a:r>
            <a:endParaRPr lang="en-US" dirty="0"/>
          </a:p>
        </p:txBody>
      </p:sp>
      <p:pic>
        <p:nvPicPr>
          <p:cNvPr id="1026" name="Picture 2" descr="Table 1. Arterial Blood Gases ">
            <a:extLst>
              <a:ext uri="{FF2B5EF4-FFF2-40B4-BE49-F238E27FC236}">
                <a16:creationId xmlns:a16="http://schemas.microsoft.com/office/drawing/2014/main" id="{201EE6FE-B2C8-D445-17B0-C03296A233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302" y="3429000"/>
            <a:ext cx="7815898" cy="242923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2307517C-9167-E6B0-B467-564A8EB7E75C}"/>
              </a:ext>
            </a:extLst>
          </p:cNvPr>
          <p:cNvSpPr/>
          <p:nvPr/>
        </p:nvSpPr>
        <p:spPr>
          <a:xfrm>
            <a:off x="1881190" y="3929982"/>
            <a:ext cx="642936" cy="1366348"/>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186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E32B08F-23FF-F4C8-60AE-D74EF46C1F46}"/>
              </a:ext>
            </a:extLst>
          </p:cNvPr>
          <p:cNvGraphicFramePr>
            <a:graphicFrameLocks noGrp="1"/>
          </p:cNvGraphicFramePr>
          <p:nvPr>
            <p:extLst>
              <p:ext uri="{D42A27DB-BD31-4B8C-83A1-F6EECF244321}">
                <p14:modId xmlns:p14="http://schemas.microsoft.com/office/powerpoint/2010/main" val="980915251"/>
              </p:ext>
            </p:extLst>
          </p:nvPr>
        </p:nvGraphicFramePr>
        <p:xfrm>
          <a:off x="1313655" y="4288427"/>
          <a:ext cx="8712202" cy="2392680"/>
        </p:xfrm>
        <a:graphic>
          <a:graphicData uri="http://schemas.openxmlformats.org/drawingml/2006/table">
            <a:tbl>
              <a:tblPr firstRow="1" bandRow="1">
                <a:tableStyleId>{616DA210-FB5B-4158-B5E0-FEB733F419BA}</a:tableStyleId>
              </a:tblPr>
              <a:tblGrid>
                <a:gridCol w="3340102">
                  <a:extLst>
                    <a:ext uri="{9D8B030D-6E8A-4147-A177-3AD203B41FA5}">
                      <a16:colId xmlns:a16="http://schemas.microsoft.com/office/drawing/2014/main" val="972878988"/>
                    </a:ext>
                  </a:extLst>
                </a:gridCol>
                <a:gridCol w="5372100">
                  <a:extLst>
                    <a:ext uri="{9D8B030D-6E8A-4147-A177-3AD203B41FA5}">
                      <a16:colId xmlns:a16="http://schemas.microsoft.com/office/drawing/2014/main" val="515789664"/>
                    </a:ext>
                  </a:extLst>
                </a:gridCol>
              </a:tblGrid>
              <a:tr h="370840">
                <a:tc gridSpan="2">
                  <a:txBody>
                    <a:bodyPr/>
                    <a:lstStyle/>
                    <a:p>
                      <a:r>
                        <a:rPr lang="en-US" dirty="0"/>
                        <a:t>Evolution of the Control of Breathing</a:t>
                      </a:r>
                    </a:p>
                  </a:txBody>
                  <a:tcPr/>
                </a:tc>
                <a:tc hMerge="1">
                  <a:txBody>
                    <a:bodyPr/>
                    <a:lstStyle/>
                    <a:p>
                      <a:endParaRPr lang="en-US" dirty="0"/>
                    </a:p>
                  </a:txBody>
                  <a:tcPr/>
                </a:tc>
                <a:extLst>
                  <a:ext uri="{0D108BD9-81ED-4DB2-BD59-A6C34878D82A}">
                    <a16:rowId xmlns:a16="http://schemas.microsoft.com/office/drawing/2014/main" val="59545490"/>
                  </a:ext>
                </a:extLst>
              </a:tr>
              <a:tr h="370840">
                <a:tc>
                  <a:txBody>
                    <a:bodyPr/>
                    <a:lstStyle/>
                    <a:p>
                      <a:r>
                        <a:rPr lang="en-US" dirty="0"/>
                        <a:t>Gas Composition in Water</a:t>
                      </a:r>
                    </a:p>
                  </a:txBody>
                  <a:tcPr/>
                </a:tc>
                <a:tc>
                  <a:txBody>
                    <a:bodyPr/>
                    <a:lstStyle/>
                    <a:p>
                      <a:r>
                        <a:rPr lang="en-US" dirty="0"/>
                        <a:t>CO2 is 30x more soluble than O2 (low O2)</a:t>
                      </a:r>
                    </a:p>
                  </a:txBody>
                  <a:tcPr/>
                </a:tc>
                <a:extLst>
                  <a:ext uri="{0D108BD9-81ED-4DB2-BD59-A6C34878D82A}">
                    <a16:rowId xmlns:a16="http://schemas.microsoft.com/office/drawing/2014/main" val="651040310"/>
                  </a:ext>
                </a:extLst>
              </a:tr>
              <a:tr h="370840">
                <a:tc>
                  <a:txBody>
                    <a:bodyPr/>
                    <a:lstStyle/>
                    <a:p>
                      <a:pPr lvl="1" algn="r"/>
                      <a:r>
                        <a:rPr lang="en-US" dirty="0"/>
                        <a:t>Gil Breathers</a:t>
                      </a:r>
                    </a:p>
                  </a:txBody>
                  <a:tcPr/>
                </a:tc>
                <a:tc>
                  <a:txBody>
                    <a:bodyPr/>
                    <a:lstStyle/>
                    <a:p>
                      <a:r>
                        <a:rPr lang="en-US" dirty="0"/>
                        <a:t>O2 is limiting factor, PaCO2 very low (1-4mmHg)</a:t>
                      </a:r>
                    </a:p>
                    <a:p>
                      <a:r>
                        <a:rPr lang="en-US" dirty="0"/>
                        <a:t>→ O2 determines respiratory drive in Fish/Amphibians</a:t>
                      </a:r>
                    </a:p>
                  </a:txBody>
                  <a:tcPr/>
                </a:tc>
                <a:extLst>
                  <a:ext uri="{0D108BD9-81ED-4DB2-BD59-A6C34878D82A}">
                    <a16:rowId xmlns:a16="http://schemas.microsoft.com/office/drawing/2014/main" val="4154635557"/>
                  </a:ext>
                </a:extLst>
              </a:tr>
              <a:tr h="370840">
                <a:tc>
                  <a:txBody>
                    <a:bodyPr/>
                    <a:lstStyle/>
                    <a:p>
                      <a:r>
                        <a:rPr lang="en-US" dirty="0"/>
                        <a:t>Gas Composition in Air</a:t>
                      </a:r>
                    </a:p>
                  </a:txBody>
                  <a:tcPr/>
                </a:tc>
                <a:tc>
                  <a:txBody>
                    <a:bodyPr/>
                    <a:lstStyle/>
                    <a:p>
                      <a:r>
                        <a:rPr lang="en-US" dirty="0"/>
                        <a:t>21% O2, 0.04% CO2. [and both are equally ‘soluble’]</a:t>
                      </a:r>
                    </a:p>
                  </a:txBody>
                  <a:tcPr/>
                </a:tc>
                <a:extLst>
                  <a:ext uri="{0D108BD9-81ED-4DB2-BD59-A6C34878D82A}">
                    <a16:rowId xmlns:a16="http://schemas.microsoft.com/office/drawing/2014/main" val="2690855790"/>
                  </a:ext>
                </a:extLst>
              </a:tr>
              <a:tr h="370840">
                <a:tc>
                  <a:txBody>
                    <a:bodyPr/>
                    <a:lstStyle/>
                    <a:p>
                      <a:pPr algn="r"/>
                      <a:r>
                        <a:rPr lang="en-US" dirty="0"/>
                        <a:t>(Proto-) Lung Breathers</a:t>
                      </a:r>
                    </a:p>
                  </a:txBody>
                  <a:tcPr/>
                </a:tc>
                <a:tc>
                  <a:txBody>
                    <a:bodyPr/>
                    <a:lstStyle/>
                    <a:p>
                      <a:r>
                        <a:rPr lang="en-US" dirty="0"/>
                        <a:t>Ventilation only to ensure O2 → CO2 will be too* high</a:t>
                      </a:r>
                    </a:p>
                    <a:p>
                      <a:r>
                        <a:rPr lang="en-US" dirty="0"/>
                        <a:t>→ </a:t>
                      </a:r>
                      <a:r>
                        <a:rPr lang="en-US" b="1" dirty="0"/>
                        <a:t>CO2 determines</a:t>
                      </a:r>
                      <a:r>
                        <a:rPr lang="en-US" dirty="0"/>
                        <a:t> respiratory drive in mammals (etc.)</a:t>
                      </a:r>
                    </a:p>
                  </a:txBody>
                  <a:tcPr/>
                </a:tc>
                <a:extLst>
                  <a:ext uri="{0D108BD9-81ED-4DB2-BD59-A6C34878D82A}">
                    <a16:rowId xmlns:a16="http://schemas.microsoft.com/office/drawing/2014/main" val="2046440230"/>
                  </a:ext>
                </a:extLst>
              </a:tr>
            </a:tbl>
          </a:graphicData>
        </a:graphic>
      </p:graphicFrame>
      <p:pic>
        <p:nvPicPr>
          <p:cNvPr id="8" name="Picture 7">
            <a:extLst>
              <a:ext uri="{FF2B5EF4-FFF2-40B4-BE49-F238E27FC236}">
                <a16:creationId xmlns:a16="http://schemas.microsoft.com/office/drawing/2014/main" id="{6919C148-FAE3-6566-0417-F1829A6722DA}"/>
              </a:ext>
            </a:extLst>
          </p:cNvPr>
          <p:cNvPicPr>
            <a:picLocks noChangeAspect="1"/>
          </p:cNvPicPr>
          <p:nvPr/>
        </p:nvPicPr>
        <p:blipFill>
          <a:blip r:embed="rId3"/>
          <a:stretch>
            <a:fillRect/>
          </a:stretch>
        </p:blipFill>
        <p:spPr>
          <a:xfrm>
            <a:off x="3098805" y="185736"/>
            <a:ext cx="5316537" cy="4086733"/>
          </a:xfrm>
          <a:prstGeom prst="rect">
            <a:avLst/>
          </a:prstGeom>
        </p:spPr>
      </p:pic>
      <p:sp>
        <p:nvSpPr>
          <p:cNvPr id="9" name="Rounded Rectangle 8">
            <a:extLst>
              <a:ext uri="{FF2B5EF4-FFF2-40B4-BE49-F238E27FC236}">
                <a16:creationId xmlns:a16="http://schemas.microsoft.com/office/drawing/2014/main" id="{486DC031-0434-A02F-52D1-7294528416D0}"/>
              </a:ext>
            </a:extLst>
          </p:cNvPr>
          <p:cNvSpPr/>
          <p:nvPr/>
        </p:nvSpPr>
        <p:spPr>
          <a:xfrm>
            <a:off x="3857628" y="371357"/>
            <a:ext cx="642936" cy="243006"/>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963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3D2F-5DA5-731C-833C-ED278C3EC08B}"/>
              </a:ext>
            </a:extLst>
          </p:cNvPr>
          <p:cNvSpPr>
            <a:spLocks noGrp="1"/>
          </p:cNvSpPr>
          <p:nvPr>
            <p:ph type="title"/>
          </p:nvPr>
        </p:nvSpPr>
        <p:spPr/>
        <p:txBody>
          <a:bodyPr/>
          <a:lstStyle/>
          <a:p>
            <a:r>
              <a:rPr lang="en-US" dirty="0"/>
              <a:t>Keep O</a:t>
            </a:r>
            <a:r>
              <a:rPr lang="en-US" baseline="-25000" dirty="0"/>
              <a:t>2</a:t>
            </a:r>
            <a:r>
              <a:rPr lang="en-US" dirty="0"/>
              <a:t> and CO</a:t>
            </a:r>
            <a:r>
              <a:rPr lang="en-US" baseline="-25000" dirty="0"/>
              <a:t>2</a:t>
            </a:r>
            <a:r>
              <a:rPr lang="en-US" dirty="0"/>
              <a:t> Problems Separate!</a:t>
            </a:r>
          </a:p>
        </p:txBody>
      </p:sp>
      <p:graphicFrame>
        <p:nvGraphicFramePr>
          <p:cNvPr id="4" name="Table 4">
            <a:extLst>
              <a:ext uri="{FF2B5EF4-FFF2-40B4-BE49-F238E27FC236}">
                <a16:creationId xmlns:a16="http://schemas.microsoft.com/office/drawing/2014/main" id="{8B7306B1-F88A-E76D-47ED-7A83CDF6BDF2}"/>
              </a:ext>
            </a:extLst>
          </p:cNvPr>
          <p:cNvGraphicFramePr>
            <a:graphicFrameLocks noGrp="1"/>
          </p:cNvGraphicFramePr>
          <p:nvPr>
            <p:ph idx="1"/>
            <p:extLst>
              <p:ext uri="{D42A27DB-BD31-4B8C-83A1-F6EECF244321}">
                <p14:modId xmlns:p14="http://schemas.microsoft.com/office/powerpoint/2010/main" val="2310253499"/>
              </p:ext>
            </p:extLst>
          </p:nvPr>
        </p:nvGraphicFramePr>
        <p:xfrm>
          <a:off x="838200" y="2676525"/>
          <a:ext cx="10515600" cy="183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812236987"/>
                    </a:ext>
                  </a:extLst>
                </a:gridCol>
                <a:gridCol w="5257800">
                  <a:extLst>
                    <a:ext uri="{9D8B030D-6E8A-4147-A177-3AD203B41FA5}">
                      <a16:colId xmlns:a16="http://schemas.microsoft.com/office/drawing/2014/main" val="420672269"/>
                    </a:ext>
                  </a:extLst>
                </a:gridCol>
              </a:tblGrid>
              <a:tr h="370840">
                <a:tc>
                  <a:txBody>
                    <a:bodyPr/>
                    <a:lstStyle/>
                    <a:p>
                      <a:pPr algn="ctr"/>
                      <a:r>
                        <a:rPr lang="en-US" sz="2400" b="1" dirty="0"/>
                        <a:t>O</a:t>
                      </a:r>
                      <a:r>
                        <a:rPr lang="en-US" sz="2400" b="1" baseline="-25000" dirty="0"/>
                        <a:t>2</a:t>
                      </a:r>
                    </a:p>
                  </a:txBody>
                  <a:tcPr/>
                </a:tc>
                <a:tc>
                  <a:txBody>
                    <a:bodyPr/>
                    <a:lstStyle/>
                    <a:p>
                      <a:pPr algn="ctr"/>
                      <a:r>
                        <a:rPr lang="en-US" sz="2400" b="1" dirty="0"/>
                        <a:t>CO</a:t>
                      </a:r>
                      <a:r>
                        <a:rPr lang="en-US" sz="2400" b="1" baseline="-25000" dirty="0"/>
                        <a:t>2</a:t>
                      </a:r>
                    </a:p>
                  </a:txBody>
                  <a:tcPr/>
                </a:tc>
                <a:extLst>
                  <a:ext uri="{0D108BD9-81ED-4DB2-BD59-A6C34878D82A}">
                    <a16:rowId xmlns:a16="http://schemas.microsoft.com/office/drawing/2014/main" val="1060584261"/>
                  </a:ext>
                </a:extLst>
              </a:tr>
              <a:tr h="370840">
                <a:tc>
                  <a:txBody>
                    <a:bodyPr/>
                    <a:lstStyle/>
                    <a:p>
                      <a:r>
                        <a:rPr lang="en-US" dirty="0"/>
                        <a:t>Need sufficient O</a:t>
                      </a:r>
                      <a:r>
                        <a:rPr lang="en-US" baseline="-25000" dirty="0"/>
                        <a:t>2</a:t>
                      </a:r>
                      <a:r>
                        <a:rPr lang="en-US" dirty="0"/>
                        <a:t> gas tension ALWAYS</a:t>
                      </a:r>
                    </a:p>
                  </a:txBody>
                  <a:tcPr/>
                </a:tc>
                <a:tc>
                  <a:txBody>
                    <a:bodyPr/>
                    <a:lstStyle/>
                    <a:p>
                      <a:r>
                        <a:rPr lang="en-US" dirty="0"/>
                        <a:t>Won’t cause damage if varies (as long as O</a:t>
                      </a:r>
                      <a:r>
                        <a:rPr lang="en-US" baseline="-25000" dirty="0"/>
                        <a:t>2</a:t>
                      </a:r>
                      <a:r>
                        <a:rPr lang="en-US" dirty="0"/>
                        <a:t> available)</a:t>
                      </a:r>
                    </a:p>
                  </a:txBody>
                  <a:tcPr/>
                </a:tc>
                <a:extLst>
                  <a:ext uri="{0D108BD9-81ED-4DB2-BD59-A6C34878D82A}">
                    <a16:rowId xmlns:a16="http://schemas.microsoft.com/office/drawing/2014/main" val="2688105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Body doesn’t keep as close tabs on it as you’d think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Brainstem is</a:t>
                      </a:r>
                      <a:r>
                        <a:rPr lang="en-US" i="1" dirty="0"/>
                        <a:t> EXQUISITELY </a:t>
                      </a:r>
                      <a:r>
                        <a:rPr lang="en-US" dirty="0"/>
                        <a:t>sensitive to it</a:t>
                      </a:r>
                    </a:p>
                  </a:txBody>
                  <a:tcPr/>
                </a:tc>
                <a:extLst>
                  <a:ext uri="{0D108BD9-81ED-4DB2-BD59-A6C34878D82A}">
                    <a16:rowId xmlns:a16="http://schemas.microsoft.com/office/drawing/2014/main" val="1354908284"/>
                  </a:ext>
                </a:extLst>
              </a:tr>
              <a:tr h="370840">
                <a:tc>
                  <a:txBody>
                    <a:bodyPr/>
                    <a:lstStyle/>
                    <a:p>
                      <a:r>
                        <a:rPr lang="en-US" dirty="0"/>
                        <a:t>We continually screen for low O</a:t>
                      </a:r>
                      <a:r>
                        <a:rPr lang="en-US" baseline="-25000" dirty="0"/>
                        <a:t>2 </a:t>
                      </a:r>
                      <a:r>
                        <a:rPr lang="en-US" baseline="0" dirty="0"/>
                        <a:t>(pulse ox.)</a:t>
                      </a:r>
                      <a:endParaRPr lang="en-US" dirty="0"/>
                    </a:p>
                  </a:txBody>
                  <a:tcPr/>
                </a:tc>
                <a:tc>
                  <a:txBody>
                    <a:bodyPr/>
                    <a:lstStyle/>
                    <a:p>
                      <a:r>
                        <a:rPr lang="en-US" dirty="0"/>
                        <a:t>We seldom monitor (except indirectly, by our observation of what the patient’s brainstem is doing)</a:t>
                      </a:r>
                    </a:p>
                  </a:txBody>
                  <a:tcPr/>
                </a:tc>
                <a:extLst>
                  <a:ext uri="{0D108BD9-81ED-4DB2-BD59-A6C34878D82A}">
                    <a16:rowId xmlns:a16="http://schemas.microsoft.com/office/drawing/2014/main" val="303131480"/>
                  </a:ext>
                </a:extLst>
              </a:tr>
            </a:tbl>
          </a:graphicData>
        </a:graphic>
      </p:graphicFrame>
    </p:spTree>
    <p:extLst>
      <p:ext uri="{BB962C8B-B14F-4D97-AF65-F5344CB8AC3E}">
        <p14:creationId xmlns:p14="http://schemas.microsoft.com/office/powerpoint/2010/main" val="69113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CO2: Supply vs </a:t>
            </a:r>
            <a:r>
              <a:rPr lang="en-US" b="1" u="sng" dirty="0"/>
              <a:t>Demand</a:t>
            </a:r>
            <a:endParaRPr lang="en-US" u="sng" dirty="0"/>
          </a:p>
        </p:txBody>
      </p:sp>
      <p:sp>
        <p:nvSpPr>
          <p:cNvPr id="3" name="Content Placeholder 2">
            <a:extLst>
              <a:ext uri="{FF2B5EF4-FFF2-40B4-BE49-F238E27FC236}">
                <a16:creationId xmlns:a16="http://schemas.microsoft.com/office/drawing/2014/main" id="{47E041AE-0B43-9905-1247-910CC5676A76}"/>
              </a:ext>
            </a:extLst>
          </p:cNvPr>
          <p:cNvSpPr>
            <a:spLocks noGrp="1"/>
          </p:cNvSpPr>
          <p:nvPr>
            <p:ph idx="1"/>
          </p:nvPr>
        </p:nvSpPr>
        <p:spPr/>
        <p:txBody>
          <a:bodyPr>
            <a:normAutofit/>
          </a:bodyPr>
          <a:lstStyle/>
          <a:p>
            <a:r>
              <a:rPr lang="en-US" sz="1800" dirty="0">
                <a:solidFill>
                  <a:srgbClr val="231F20"/>
                </a:solidFill>
                <a:latin typeface="Calibri" panose="020F0502020204030204" pitchFamily="34" charset="0"/>
                <a:cs typeface="Calibri" panose="020F0502020204030204" pitchFamily="34" charset="0"/>
              </a:rPr>
              <a:t>You can understand this with equations, but </a:t>
            </a:r>
            <a:r>
              <a:rPr lang="en-US" sz="1800" b="1" dirty="0">
                <a:solidFill>
                  <a:srgbClr val="231F20"/>
                </a:solidFill>
                <a:latin typeface="Calibri" panose="020F0502020204030204" pitchFamily="34" charset="0"/>
                <a:cs typeface="Calibri" panose="020F0502020204030204" pitchFamily="34" charset="0"/>
              </a:rPr>
              <a:t>they’re not required. </a:t>
            </a:r>
            <a:endParaRPr lang="en-US" sz="1800" b="0" i="0" u="none" strike="noStrike" dirty="0">
              <a:solidFill>
                <a:srgbClr val="231F20"/>
              </a:solidFill>
              <a:effectLst/>
              <a:latin typeface="Calibri" panose="020F0502020204030204" pitchFamily="34" charset="0"/>
              <a:cs typeface="Calibri" panose="020F0502020204030204" pitchFamily="34" charset="0"/>
            </a:endParaRPr>
          </a:p>
          <a:p>
            <a:r>
              <a:rPr lang="en-US" sz="1800" b="0" i="0" u="none" strike="noStrike" dirty="0">
                <a:solidFill>
                  <a:srgbClr val="231F20"/>
                </a:solidFill>
                <a:effectLst/>
                <a:latin typeface="Calibri" panose="020F0502020204030204" pitchFamily="34" charset="0"/>
                <a:cs typeface="Calibri" panose="020F0502020204030204" pitchFamily="34" charset="0"/>
              </a:rPr>
              <a:t>Fundamental Rules:</a:t>
            </a:r>
          </a:p>
          <a:p>
            <a:pPr lvl="1"/>
            <a:r>
              <a:rPr lang="en-US" sz="1800" dirty="0">
                <a:solidFill>
                  <a:srgbClr val="231F20"/>
                </a:solidFill>
                <a:latin typeface="Calibri" panose="020F0502020204030204" pitchFamily="34" charset="0"/>
                <a:cs typeface="Calibri" panose="020F0502020204030204" pitchFamily="34" charset="0"/>
              </a:rPr>
              <a:t>Molecules of CO2 produced = Molecules of CO2 exhaled to maintain homeostasis</a:t>
            </a:r>
            <a:endParaRPr lang="en-US" sz="1800" b="0" i="0" u="none" strike="noStrike" dirty="0">
              <a:solidFill>
                <a:srgbClr val="231F20"/>
              </a:solidFill>
              <a:effectLst/>
              <a:latin typeface="Calibri" panose="020F0502020204030204" pitchFamily="34" charset="0"/>
              <a:cs typeface="Calibri" panose="020F0502020204030204" pitchFamily="34" charset="0"/>
            </a:endParaRPr>
          </a:p>
          <a:p>
            <a:pPr lvl="1"/>
            <a:r>
              <a:rPr lang="en-US" sz="1800" b="0" i="0" u="none" strike="noStrike" dirty="0">
                <a:solidFill>
                  <a:srgbClr val="231F20"/>
                </a:solidFill>
                <a:effectLst/>
                <a:latin typeface="Calibri" panose="020F0502020204030204" pitchFamily="34" charset="0"/>
                <a:cs typeface="Calibri" panose="020F0502020204030204" pitchFamily="34" charset="0"/>
              </a:rPr>
              <a:t>Amount of CO2 you exhale is proportional to the amount of air that meets blood coming back to the heart from the tissues. </a:t>
            </a:r>
          </a:p>
          <a:p>
            <a:pPr lvl="1"/>
            <a:r>
              <a:rPr lang="en-US" sz="1800" dirty="0">
                <a:solidFill>
                  <a:srgbClr val="231F20"/>
                </a:solidFill>
                <a:latin typeface="Calibri" panose="020F0502020204030204" pitchFamily="34" charset="0"/>
                <a:cs typeface="Calibri" panose="020F0502020204030204" pitchFamily="34" charset="0"/>
              </a:rPr>
              <a:t>A</a:t>
            </a:r>
            <a:r>
              <a:rPr lang="en-US" sz="1800" b="0" i="0" u="none" strike="noStrike" dirty="0">
                <a:solidFill>
                  <a:srgbClr val="231F20"/>
                </a:solidFill>
                <a:effectLst/>
                <a:latin typeface="Calibri" panose="020F0502020204030204" pitchFamily="34" charset="0"/>
                <a:cs typeface="Calibri" panose="020F0502020204030204" pitchFamily="34" charset="0"/>
              </a:rPr>
              <a:t>mount of work is proportional to the amount of air you move past your nose &amp; mouth (RR*Vt) </a:t>
            </a:r>
          </a:p>
          <a:p>
            <a:pPr lvl="1"/>
            <a:endParaRPr lang="en-US" sz="1800" b="0" i="0" u="none" strike="noStrike" dirty="0">
              <a:solidFill>
                <a:srgbClr val="231F20"/>
              </a:solidFill>
              <a:effectLst/>
              <a:latin typeface="Calibri" panose="020F0502020204030204" pitchFamily="34" charset="0"/>
              <a:cs typeface="Calibri" panose="020F0502020204030204" pitchFamily="34" charset="0"/>
            </a:endParaRPr>
          </a:p>
          <a:p>
            <a:pPr marL="0" indent="0">
              <a:buNone/>
            </a:pPr>
            <a:endParaRPr lang="en-US" sz="1800" dirty="0">
              <a:solidFill>
                <a:srgbClr val="231F20"/>
              </a:solidFill>
              <a:latin typeface="EB Garamond" pitchFamily="2" charset="0"/>
            </a:endParaRPr>
          </a:p>
          <a:p>
            <a:endParaRPr lang="en-US" sz="1800" dirty="0">
              <a:solidFill>
                <a:srgbClr val="231F20"/>
              </a:solidFill>
              <a:latin typeface="EB Garamond" pitchFamily="2"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9298A9-C6CA-F6CC-0B78-482787C695CF}"/>
                  </a:ext>
                </a:extLst>
              </p:cNvPr>
              <p:cNvSpPr txBox="1"/>
              <p:nvPr/>
            </p:nvSpPr>
            <p:spPr>
              <a:xfrm>
                <a:off x="2511822" y="5365047"/>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4" name="TextBox 3">
                <a:extLst>
                  <a:ext uri="{FF2B5EF4-FFF2-40B4-BE49-F238E27FC236}">
                    <a16:creationId xmlns:a16="http://schemas.microsoft.com/office/drawing/2014/main" id="{1C9298A9-C6CA-F6CC-0B78-482787C695CF}"/>
                  </a:ext>
                </a:extLst>
              </p:cNvPr>
              <p:cNvSpPr txBox="1">
                <a:spLocks noRot="1" noChangeAspect="1" noMove="1" noResize="1" noEditPoints="1" noAdjustHandles="1" noChangeArrowheads="1" noChangeShapeType="1" noTextEdit="1"/>
              </p:cNvSpPr>
              <p:nvPr/>
            </p:nvSpPr>
            <p:spPr>
              <a:xfrm>
                <a:off x="2511822" y="5365047"/>
                <a:ext cx="6093618" cy="848309"/>
              </a:xfrm>
              <a:prstGeom prst="rect">
                <a:avLst/>
              </a:prstGeom>
              <a:blipFill>
                <a:blip r:embed="rId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3CBF9B-4E1A-94D0-DC71-52E0249974AA}"/>
                  </a:ext>
                </a:extLst>
              </p:cNvPr>
              <p:cNvSpPr txBox="1"/>
              <p:nvPr/>
            </p:nvSpPr>
            <p:spPr>
              <a:xfrm>
                <a:off x="2130822" y="4297305"/>
                <a:ext cx="6093618" cy="666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𝑉𝑒𝑛𝑡𝑖𝑙𝑎𝑡𝑖𝑜𝑛</m:t>
                      </m:r>
                      <m:r>
                        <a:rPr lang="en-US" b="0" i="1" smtClean="0">
                          <a:latin typeface="Cambria Math" panose="02040503050406030204" pitchFamily="18" charset="0"/>
                        </a:rPr>
                        <m:t> </m:t>
                      </m:r>
                      <m:r>
                        <a:rPr lang="en-US" b="0" i="1" smtClean="0">
                          <a:latin typeface="Cambria Math" panose="02040503050406030204" pitchFamily="18" charset="0"/>
                        </a:rPr>
                        <m:t>𝑅𝑒𝑞𝑢𝑖𝑟𝑒𝑑</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𝑀𝑒𝑡𝑎𝑏𝑜𝑙𝑖𝑐</m:t>
                          </m:r>
                          <m:r>
                            <a:rPr lang="en-US" b="0" i="1" smtClean="0">
                              <a:solidFill>
                                <a:schemeClr val="accent6">
                                  <a:lumMod val="75000"/>
                                </a:schemeClr>
                              </a:solidFill>
                              <a:latin typeface="Cambria Math" panose="02040503050406030204" pitchFamily="18" charset="0"/>
                            </a:rPr>
                            <m:t> </m:t>
                          </m:r>
                          <m:r>
                            <a:rPr lang="en-US" b="0" i="1" smtClean="0">
                              <a:solidFill>
                                <a:schemeClr val="accent6">
                                  <a:lumMod val="75000"/>
                                </a:schemeClr>
                              </a:solidFill>
                              <a:latin typeface="Cambria Math" panose="02040503050406030204" pitchFamily="18" charset="0"/>
                            </a:rPr>
                            <m:t>𝑅𝑎𝑡𝑒</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𝐸𝑓𝑓𝑖𝑐𝑖𝑒𝑛𝑐𝑦</m:t>
                              </m:r>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𝐵𝑙𝑜𝑜𝑑</m:t>
                          </m:r>
                          <m:r>
                            <a:rPr lang="en-US" b="0" i="1" smtClean="0">
                              <a:solidFill>
                                <a:schemeClr val="accent2">
                                  <a:lumMod val="75000"/>
                                </a:schemeClr>
                              </a:solidFill>
                              <a:latin typeface="Cambria Math" panose="02040503050406030204" pitchFamily="18" charset="0"/>
                            </a:rPr>
                            <m:t> </m:t>
                          </m:r>
                          <m:r>
                            <a:rPr lang="en-US" b="0" i="1" smtClean="0">
                              <a:solidFill>
                                <a:schemeClr val="accent2">
                                  <a:lumMod val="75000"/>
                                </a:schemeClr>
                              </a:solidFill>
                              <a:latin typeface="Cambria Math" panose="02040503050406030204" pitchFamily="18" charset="0"/>
                            </a:rPr>
                            <m:t>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6" name="TextBox 5">
                <a:extLst>
                  <a:ext uri="{FF2B5EF4-FFF2-40B4-BE49-F238E27FC236}">
                    <a16:creationId xmlns:a16="http://schemas.microsoft.com/office/drawing/2014/main" id="{7B3CBF9B-4E1A-94D0-DC71-52E0249974AA}"/>
                  </a:ext>
                </a:extLst>
              </p:cNvPr>
              <p:cNvSpPr txBox="1">
                <a:spLocks noRot="1" noChangeAspect="1" noMove="1" noResize="1" noEditPoints="1" noAdjustHandles="1" noChangeArrowheads="1" noChangeShapeType="1" noTextEdit="1"/>
              </p:cNvSpPr>
              <p:nvPr/>
            </p:nvSpPr>
            <p:spPr>
              <a:xfrm>
                <a:off x="2130822" y="4297305"/>
                <a:ext cx="6093618" cy="666849"/>
              </a:xfrm>
              <a:prstGeom prst="rect">
                <a:avLst/>
              </a:prstGeom>
              <a:blipFill>
                <a:blip r:embed="rId4"/>
                <a:stretch>
                  <a:fillRect b="-11321"/>
                </a:stretch>
              </a:blipFill>
            </p:spPr>
            <p:txBody>
              <a:bodyPr/>
              <a:lstStyle/>
              <a:p>
                <a:r>
                  <a:rPr lang="en-US">
                    <a:noFill/>
                  </a:rPr>
                  <a:t> </a:t>
                </a:r>
              </a:p>
            </p:txBody>
          </p:sp>
        </mc:Fallback>
      </mc:AlternateContent>
    </p:spTree>
    <p:extLst>
      <p:ext uri="{BB962C8B-B14F-4D97-AF65-F5344CB8AC3E}">
        <p14:creationId xmlns:p14="http://schemas.microsoft.com/office/powerpoint/2010/main" val="320315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CO2: Supply vs </a:t>
            </a:r>
            <a:r>
              <a:rPr lang="en-US" b="1" u="sng" dirty="0"/>
              <a:t>Demand</a:t>
            </a:r>
            <a:endParaRPr lang="en-US" u="sng" dirty="0"/>
          </a:p>
        </p:txBody>
      </p:sp>
      <p:sp>
        <p:nvSpPr>
          <p:cNvPr id="3" name="Content Placeholder 2">
            <a:extLst>
              <a:ext uri="{FF2B5EF4-FFF2-40B4-BE49-F238E27FC236}">
                <a16:creationId xmlns:a16="http://schemas.microsoft.com/office/drawing/2014/main" id="{47E041AE-0B43-9905-1247-910CC5676A76}"/>
              </a:ext>
            </a:extLst>
          </p:cNvPr>
          <p:cNvSpPr>
            <a:spLocks noGrp="1"/>
          </p:cNvSpPr>
          <p:nvPr>
            <p:ph idx="1"/>
          </p:nvPr>
        </p:nvSpPr>
        <p:spPr/>
        <p:txBody>
          <a:bodyPr>
            <a:normAutofit/>
          </a:bodyPr>
          <a:lstStyle/>
          <a:p>
            <a:r>
              <a:rPr lang="en-US" sz="1800" b="0" i="0" u="none" strike="noStrike" dirty="0">
                <a:solidFill>
                  <a:srgbClr val="231F20"/>
                </a:solidFill>
                <a:effectLst/>
                <a:latin typeface="Calibri" panose="020F0502020204030204" pitchFamily="34" charset="0"/>
                <a:cs typeface="Calibri" panose="020F0502020204030204" pitchFamily="34" charset="0"/>
              </a:rPr>
              <a:t>Fundamental Rules:</a:t>
            </a:r>
          </a:p>
          <a:p>
            <a:pPr lvl="1"/>
            <a:r>
              <a:rPr lang="en-US" sz="1800" b="0" i="0" u="none" strike="noStrike" dirty="0">
                <a:solidFill>
                  <a:srgbClr val="231F20"/>
                </a:solidFill>
                <a:effectLst/>
                <a:latin typeface="Calibri" panose="020F0502020204030204" pitchFamily="34" charset="0"/>
                <a:cs typeface="Calibri" panose="020F0502020204030204" pitchFamily="34" charset="0"/>
              </a:rPr>
              <a:t>Amount of CO2 you exhale is proportional to the amount of air that meets blood coming back to the heart from the tissues. </a:t>
            </a:r>
          </a:p>
          <a:p>
            <a:pPr lvl="1"/>
            <a:r>
              <a:rPr lang="en-US" sz="1800" dirty="0">
                <a:solidFill>
                  <a:srgbClr val="231F20"/>
                </a:solidFill>
                <a:latin typeface="Calibri" panose="020F0502020204030204" pitchFamily="34" charset="0"/>
                <a:cs typeface="Calibri" panose="020F0502020204030204" pitchFamily="34" charset="0"/>
              </a:rPr>
              <a:t>A</a:t>
            </a:r>
            <a:r>
              <a:rPr lang="en-US" sz="1800" b="0" i="0" u="none" strike="noStrike" dirty="0">
                <a:solidFill>
                  <a:srgbClr val="231F20"/>
                </a:solidFill>
                <a:effectLst/>
                <a:latin typeface="Calibri" panose="020F0502020204030204" pitchFamily="34" charset="0"/>
                <a:cs typeface="Calibri" panose="020F0502020204030204" pitchFamily="34" charset="0"/>
              </a:rPr>
              <a:t>mount of work is proportional to the amount of air you move past your nose &amp; mouth (RR*Vt) </a:t>
            </a:r>
          </a:p>
          <a:p>
            <a:pPr lvl="1"/>
            <a:r>
              <a:rPr lang="en-US" sz="1800" dirty="0">
                <a:solidFill>
                  <a:srgbClr val="231F20"/>
                </a:solidFill>
                <a:latin typeface="Calibri" panose="020F0502020204030204" pitchFamily="34" charset="0"/>
                <a:cs typeface="Calibri" panose="020F0502020204030204" pitchFamily="34" charset="0"/>
              </a:rPr>
              <a:t>Molecules of CO2 produced = Molecules of CO2 exhaled to maintain homeostasis</a:t>
            </a:r>
            <a:endParaRPr lang="en-US" sz="1800" b="0" i="0" u="none" strike="noStrike" dirty="0">
              <a:solidFill>
                <a:srgbClr val="231F20"/>
              </a:solidFill>
              <a:effectLst/>
              <a:latin typeface="Calibri" panose="020F0502020204030204" pitchFamily="34" charset="0"/>
              <a:cs typeface="Calibri" panose="020F0502020204030204" pitchFamily="34" charset="0"/>
            </a:endParaRPr>
          </a:p>
          <a:p>
            <a:pPr marL="0" indent="0">
              <a:buNone/>
            </a:pPr>
            <a:endParaRPr lang="en-US" sz="1800" dirty="0">
              <a:solidFill>
                <a:srgbClr val="231F20"/>
              </a:solidFill>
              <a:latin typeface="EB Garamond" pitchFamily="2" charset="0"/>
            </a:endParaRPr>
          </a:p>
          <a:p>
            <a:endParaRPr lang="en-US" sz="1800" dirty="0">
              <a:solidFill>
                <a:srgbClr val="231F20"/>
              </a:solidFill>
              <a:latin typeface="EB Garamond" pitchFamily="2" charset="0"/>
            </a:endParaRPr>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4072243991"/>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1" dirty="0"/>
                        <a:t>1. Amount of CO2 production</a:t>
                      </a:r>
                    </a:p>
                  </a:txBody>
                  <a:tcPr/>
                </a:tc>
                <a:tc>
                  <a:txBody>
                    <a:bodyPr/>
                    <a:lstStyle/>
                    <a:p>
                      <a:r>
                        <a:rPr lang="en-US" dirty="0"/>
                        <a:t>2. Ventilation Efficiency</a:t>
                      </a:r>
                    </a:p>
                  </a:txBody>
                  <a:tcPr/>
                </a:tc>
                <a:tc>
                  <a:txBody>
                    <a:bodyPr/>
                    <a:lstStyle/>
                    <a:p>
                      <a:r>
                        <a:rPr lang="en-US" dirty="0"/>
                        <a:t>3. The concentration of CO2 in the blood</a:t>
                      </a:r>
                    </a:p>
                  </a:txBody>
                  <a:tcPr/>
                </a:tc>
                <a:extLst>
                  <a:ext uri="{0D108BD9-81ED-4DB2-BD59-A6C34878D82A}">
                    <a16:rowId xmlns:a16="http://schemas.microsoft.com/office/drawing/2014/main" val="421794862"/>
                  </a:ext>
                </a:extLst>
              </a:tr>
              <a:tr h="0">
                <a:tc>
                  <a:txBody>
                    <a:bodyPr/>
                    <a:lstStyle/>
                    <a:p>
                      <a:r>
                        <a:rPr lang="en-US" b="1" dirty="0"/>
                        <a:t>Metabolic Rate (VCO2)</a:t>
                      </a:r>
                    </a:p>
                  </a:txBody>
                  <a:tcPr/>
                </a:tc>
                <a:tc>
                  <a:txBody>
                    <a:bodyPr/>
                    <a:lstStyle/>
                    <a:p>
                      <a:r>
                        <a:rPr lang="en-US" dirty="0" err="1"/>
                        <a:t>Deadspace</a:t>
                      </a:r>
                      <a:r>
                        <a:rPr lang="en-US" dirty="0"/>
                        <a:t> Fraction (</a:t>
                      </a:r>
                      <a:r>
                        <a:rPr lang="en-US" dirty="0" err="1"/>
                        <a:t>Vd</a:t>
                      </a:r>
                      <a:r>
                        <a:rPr lang="en-US" dirty="0"/>
                        <a:t>/Vt)</a:t>
                      </a:r>
                    </a:p>
                  </a:txBody>
                  <a:tcPr/>
                </a:tc>
                <a:tc>
                  <a:txBody>
                    <a:bodyPr/>
                    <a:lstStyle/>
                    <a:p>
                      <a:r>
                        <a:rPr lang="en-US" dirty="0"/>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89178294"/>
                  </a:ext>
                </a:extLst>
              </a:tr>
            </a:tbl>
          </a:graphicData>
        </a:graphic>
      </p:graphicFrame>
    </p:spTree>
    <p:extLst>
      <p:ext uri="{BB962C8B-B14F-4D97-AF65-F5344CB8AC3E}">
        <p14:creationId xmlns:p14="http://schemas.microsoft.com/office/powerpoint/2010/main" val="40280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CO2: Supply vs </a:t>
            </a:r>
            <a:r>
              <a:rPr lang="en-US" b="1" u="sng" dirty="0"/>
              <a:t>Demand</a:t>
            </a:r>
            <a:endParaRPr lang="en-US" u="sng" dirty="0"/>
          </a:p>
        </p:txBody>
      </p:sp>
      <p:sp>
        <p:nvSpPr>
          <p:cNvPr id="3" name="Content Placeholder 2">
            <a:extLst>
              <a:ext uri="{FF2B5EF4-FFF2-40B4-BE49-F238E27FC236}">
                <a16:creationId xmlns:a16="http://schemas.microsoft.com/office/drawing/2014/main" id="{47E041AE-0B43-9905-1247-910CC5676A76}"/>
              </a:ext>
            </a:extLst>
          </p:cNvPr>
          <p:cNvSpPr>
            <a:spLocks noGrp="1"/>
          </p:cNvSpPr>
          <p:nvPr>
            <p:ph idx="1"/>
          </p:nvPr>
        </p:nvSpPr>
        <p:spPr/>
        <p:txBody>
          <a:bodyPr>
            <a:normAutofit/>
          </a:bodyPr>
          <a:lstStyle/>
          <a:p>
            <a:r>
              <a:rPr lang="en-US" sz="1800" b="0" i="0" u="none" strike="noStrike" dirty="0">
                <a:solidFill>
                  <a:srgbClr val="231F20"/>
                </a:solidFill>
                <a:effectLst/>
                <a:latin typeface="Calibri" panose="020F0502020204030204" pitchFamily="34" charset="0"/>
                <a:cs typeface="Calibri" panose="020F0502020204030204" pitchFamily="34" charset="0"/>
              </a:rPr>
              <a:t>Fundamental Rules:</a:t>
            </a:r>
          </a:p>
          <a:p>
            <a:pPr lvl="1"/>
            <a:r>
              <a:rPr lang="en-US" sz="1800" b="0" i="0" u="none" strike="noStrike" dirty="0">
                <a:solidFill>
                  <a:srgbClr val="231F20"/>
                </a:solidFill>
                <a:effectLst/>
                <a:latin typeface="Calibri" panose="020F0502020204030204" pitchFamily="34" charset="0"/>
                <a:cs typeface="Calibri" panose="020F0502020204030204" pitchFamily="34" charset="0"/>
              </a:rPr>
              <a:t>Amount of CO2 you exhale is proportional to the amount of air that meets blood coming back to the heart from the tissues. </a:t>
            </a:r>
          </a:p>
          <a:p>
            <a:pPr lvl="1"/>
            <a:r>
              <a:rPr lang="en-US" sz="1800" dirty="0">
                <a:solidFill>
                  <a:srgbClr val="231F20"/>
                </a:solidFill>
                <a:latin typeface="Calibri" panose="020F0502020204030204" pitchFamily="34" charset="0"/>
                <a:cs typeface="Calibri" panose="020F0502020204030204" pitchFamily="34" charset="0"/>
              </a:rPr>
              <a:t>A</a:t>
            </a:r>
            <a:r>
              <a:rPr lang="en-US" sz="1800" b="0" i="0" u="none" strike="noStrike" dirty="0">
                <a:solidFill>
                  <a:srgbClr val="231F20"/>
                </a:solidFill>
                <a:effectLst/>
                <a:latin typeface="Calibri" panose="020F0502020204030204" pitchFamily="34" charset="0"/>
                <a:cs typeface="Calibri" panose="020F0502020204030204" pitchFamily="34" charset="0"/>
              </a:rPr>
              <a:t>mount of work is proportional to the amount of air you move past your nose &amp; mouth (RR*Vt) </a:t>
            </a:r>
          </a:p>
          <a:p>
            <a:pPr lvl="1"/>
            <a:r>
              <a:rPr lang="en-US" sz="1800" dirty="0">
                <a:solidFill>
                  <a:srgbClr val="231F20"/>
                </a:solidFill>
                <a:latin typeface="Calibri" panose="020F0502020204030204" pitchFamily="34" charset="0"/>
                <a:cs typeface="Calibri" panose="020F0502020204030204" pitchFamily="34" charset="0"/>
              </a:rPr>
              <a:t>Molecules of CO2 produced = Molecules of CO2 exhaled to maintain homeostasis</a:t>
            </a:r>
            <a:endParaRPr lang="en-US" sz="1800" dirty="0">
              <a:solidFill>
                <a:srgbClr val="231F20"/>
              </a:solidFill>
              <a:latin typeface="EB Garamond" pitchFamily="2" charset="0"/>
            </a:endParaRPr>
          </a:p>
          <a:p>
            <a:endParaRPr lang="en-US" sz="1800" dirty="0">
              <a:solidFill>
                <a:srgbClr val="231F20"/>
              </a:solidFill>
              <a:latin typeface="EB Garamond" pitchFamily="2" charset="0"/>
            </a:endParaRPr>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2258641311"/>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1" dirty="0"/>
                        <a:t>2. Ventilation Efficiency</a:t>
                      </a:r>
                    </a:p>
                  </a:txBody>
                  <a:tcPr/>
                </a:tc>
                <a:tc>
                  <a:txBody>
                    <a:bodyPr/>
                    <a:lstStyle/>
                    <a:p>
                      <a:r>
                        <a:rPr lang="en-US" dirty="0"/>
                        <a:t>3. The concentration of CO2 in the blood</a:t>
                      </a:r>
                    </a:p>
                  </a:txBody>
                  <a:tcPr/>
                </a:tc>
                <a:extLst>
                  <a:ext uri="{0D108BD9-81ED-4DB2-BD59-A6C34878D82A}">
                    <a16:rowId xmlns:a16="http://schemas.microsoft.com/office/drawing/2014/main" val="421794862"/>
                  </a:ext>
                </a:extLst>
              </a:tr>
              <a:tr h="265747">
                <a:tc>
                  <a:txBody>
                    <a:bodyPr/>
                    <a:lstStyle/>
                    <a:p>
                      <a:r>
                        <a:rPr lang="en-US" b="0" dirty="0"/>
                        <a:t>Metabolic Rate (VCO2)</a:t>
                      </a:r>
                    </a:p>
                  </a:txBody>
                  <a:tcPr/>
                </a:tc>
                <a:tc>
                  <a:txBody>
                    <a:bodyPr/>
                    <a:lstStyle/>
                    <a:p>
                      <a:r>
                        <a:rPr lang="en-US" b="1" dirty="0" err="1"/>
                        <a:t>Deadspace</a:t>
                      </a:r>
                      <a:r>
                        <a:rPr lang="en-US" b="1" dirty="0"/>
                        <a:t> Fraction (</a:t>
                      </a:r>
                      <a:r>
                        <a:rPr lang="en-US" b="1" dirty="0" err="1"/>
                        <a:t>Vd</a:t>
                      </a:r>
                      <a:r>
                        <a:rPr lang="en-US" b="1" dirty="0"/>
                        <a:t>/Vt)</a:t>
                      </a:r>
                    </a:p>
                  </a:txBody>
                  <a:tcPr/>
                </a:tc>
                <a:tc>
                  <a:txBody>
                    <a:bodyPr/>
                    <a:lstStyle/>
                    <a:p>
                      <a:r>
                        <a:rPr lang="en-US" dirty="0"/>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endParaRPr lang="en-US" dirty="0"/>
                    </a:p>
                  </a:txBody>
                  <a:tcPr/>
                </a:tc>
                <a:extLst>
                  <a:ext uri="{0D108BD9-81ED-4DB2-BD59-A6C34878D82A}">
                    <a16:rowId xmlns:a16="http://schemas.microsoft.com/office/drawing/2014/main" val="3589178294"/>
                  </a:ext>
                </a:extLst>
              </a:tr>
            </a:tbl>
          </a:graphicData>
        </a:graphic>
      </p:graphicFrame>
    </p:spTree>
    <p:extLst>
      <p:ext uri="{BB962C8B-B14F-4D97-AF65-F5344CB8AC3E}">
        <p14:creationId xmlns:p14="http://schemas.microsoft.com/office/powerpoint/2010/main" val="81303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D660-FD91-2C43-4E5F-A00A2518AD3A}"/>
              </a:ext>
            </a:extLst>
          </p:cNvPr>
          <p:cNvSpPr>
            <a:spLocks noGrp="1"/>
          </p:cNvSpPr>
          <p:nvPr>
            <p:ph type="title"/>
          </p:nvPr>
        </p:nvSpPr>
        <p:spPr/>
        <p:txBody>
          <a:bodyPr/>
          <a:lstStyle/>
          <a:p>
            <a:r>
              <a:rPr lang="en-US" b="1" dirty="0"/>
              <a:t>Acute</a:t>
            </a:r>
            <a:r>
              <a:rPr lang="en-US" dirty="0"/>
              <a:t> Respiratory Failure Goals: </a:t>
            </a:r>
          </a:p>
        </p:txBody>
      </p:sp>
      <p:sp>
        <p:nvSpPr>
          <p:cNvPr id="3" name="Content Placeholder 2">
            <a:extLst>
              <a:ext uri="{FF2B5EF4-FFF2-40B4-BE49-F238E27FC236}">
                <a16:creationId xmlns:a16="http://schemas.microsoft.com/office/drawing/2014/main" id="{6211872A-040A-3E00-DEAD-603818A2F12F}"/>
              </a:ext>
            </a:extLst>
          </p:cNvPr>
          <p:cNvSpPr>
            <a:spLocks noGrp="1"/>
          </p:cNvSpPr>
          <p:nvPr>
            <p:ph idx="1"/>
          </p:nvPr>
        </p:nvSpPr>
        <p:spPr/>
        <p:txBody>
          <a:bodyPr>
            <a:normAutofit lnSpcReduction="10000"/>
          </a:bodyPr>
          <a:lstStyle/>
          <a:p>
            <a:r>
              <a:rPr lang="en-US" dirty="0"/>
              <a:t>Construct Schemas for how to think about 2 common situations</a:t>
            </a:r>
          </a:p>
          <a:p>
            <a:pPr lvl="1"/>
            <a:r>
              <a:rPr lang="en-US" dirty="0"/>
              <a:t>[O2] The SpO2 is low and won’t come up with 6L via nasal cannula</a:t>
            </a:r>
          </a:p>
          <a:p>
            <a:pPr lvl="1"/>
            <a:r>
              <a:rPr lang="en-US" dirty="0"/>
              <a:t>[CO2] This patient feels dyspneic</a:t>
            </a:r>
          </a:p>
          <a:p>
            <a:pPr lvl="1"/>
            <a:r>
              <a:rPr lang="en-US" strike="sngStrike" dirty="0"/>
              <a:t>[CO2] This patient is </a:t>
            </a:r>
            <a:r>
              <a:rPr lang="en-US" strike="sngStrike" dirty="0" err="1"/>
              <a:t>gorked</a:t>
            </a:r>
            <a:r>
              <a:rPr lang="en-US" strike="sngStrike" dirty="0"/>
              <a:t> and their serum [HCO</a:t>
            </a:r>
            <a:r>
              <a:rPr lang="en-US" strike="sngStrike" baseline="-25000" dirty="0"/>
              <a:t>3</a:t>
            </a:r>
            <a:r>
              <a:rPr lang="en-US" strike="sngStrike" baseline="30000" dirty="0"/>
              <a:t>-</a:t>
            </a:r>
            <a:r>
              <a:rPr lang="en-US" strike="sngStrike" dirty="0"/>
              <a:t>] is 35 mmHg</a:t>
            </a:r>
            <a:r>
              <a:rPr lang="en-US" dirty="0"/>
              <a:t>…. (another time)</a:t>
            </a:r>
          </a:p>
          <a:p>
            <a:r>
              <a:rPr lang="en-US" dirty="0"/>
              <a:t>Focus on determining the physiology (then, the treatment is easy)</a:t>
            </a:r>
          </a:p>
          <a:p>
            <a:pPr lvl="1"/>
            <a:r>
              <a:rPr lang="en-US" dirty="0"/>
              <a:t>We will focus on a *SIMPLIFIED* model (chemo-sensation) because it leads you to focus on the right thing</a:t>
            </a:r>
          </a:p>
          <a:p>
            <a:pPr lvl="1"/>
            <a:r>
              <a:rPr lang="en-US" dirty="0"/>
              <a:t>You should know that reality is slightly messier:</a:t>
            </a:r>
          </a:p>
          <a:p>
            <a:pPr lvl="2"/>
            <a:r>
              <a:rPr lang="en-US" dirty="0"/>
              <a:t>Hypoxemia and CO2 flux abnormalities interact</a:t>
            </a:r>
          </a:p>
          <a:p>
            <a:pPr lvl="2"/>
            <a:r>
              <a:rPr lang="en-US" dirty="0"/>
              <a:t>Respiratory control and dyspnea also respond to metabolic rate directly, cortical inputs, and sensory receptors in the lung</a:t>
            </a:r>
          </a:p>
        </p:txBody>
      </p:sp>
    </p:spTree>
    <p:extLst>
      <p:ext uri="{BB962C8B-B14F-4D97-AF65-F5344CB8AC3E}">
        <p14:creationId xmlns:p14="http://schemas.microsoft.com/office/powerpoint/2010/main" val="345653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3C8723-DC15-D5E7-748E-2B7EA627C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8160" y="1010681"/>
            <a:ext cx="7772400" cy="4432852"/>
          </a:xfrm>
          <a:prstGeom prst="rect">
            <a:avLst/>
          </a:prstGeom>
        </p:spPr>
      </p:pic>
      <p:sp>
        <p:nvSpPr>
          <p:cNvPr id="5" name="Content Placeholder 2">
            <a:extLst>
              <a:ext uri="{FF2B5EF4-FFF2-40B4-BE49-F238E27FC236}">
                <a16:creationId xmlns:a16="http://schemas.microsoft.com/office/drawing/2014/main" id="{80C10C91-C907-3199-1F7C-03B821DA40D3}"/>
              </a:ext>
            </a:extLst>
          </p:cNvPr>
          <p:cNvSpPr>
            <a:spLocks noGrp="1"/>
          </p:cNvSpPr>
          <p:nvPr>
            <p:ph idx="1"/>
          </p:nvPr>
        </p:nvSpPr>
        <p:spPr>
          <a:xfrm>
            <a:off x="838200" y="1482718"/>
            <a:ext cx="3371850" cy="4351338"/>
          </a:xfrm>
          <a:ln>
            <a:solidFill>
              <a:schemeClr val="tx1"/>
            </a:solidFill>
          </a:ln>
        </p:spPr>
        <p:txBody>
          <a:bodyPr/>
          <a:lstStyle/>
          <a:p>
            <a:r>
              <a:rPr lang="en-US" dirty="0"/>
              <a:t>L Main PA Occlusive Thrombus</a:t>
            </a:r>
          </a:p>
          <a:p>
            <a:r>
              <a:rPr lang="en-US" dirty="0"/>
              <a:t>Blood no longer goes to L lung</a:t>
            </a:r>
          </a:p>
          <a:p>
            <a:r>
              <a:rPr lang="en-US" dirty="0"/>
              <a:t>Inhaled air does</a:t>
            </a:r>
          </a:p>
          <a:p>
            <a:r>
              <a:rPr lang="en-US" dirty="0"/>
              <a:t>Therefore, 2x the ventilation (mouth) required for same gas-exchange</a:t>
            </a:r>
          </a:p>
          <a:p>
            <a:pPr lvl="1"/>
            <a:r>
              <a:rPr lang="en-US" dirty="0" err="1"/>
              <a:t>Vd</a:t>
            </a:r>
            <a:r>
              <a:rPr lang="en-US" dirty="0"/>
              <a:t>/Vt =~ ½ </a:t>
            </a:r>
          </a:p>
        </p:txBody>
      </p:sp>
      <p:sp>
        <p:nvSpPr>
          <p:cNvPr id="6" name="TextBox 5">
            <a:extLst>
              <a:ext uri="{FF2B5EF4-FFF2-40B4-BE49-F238E27FC236}">
                <a16:creationId xmlns:a16="http://schemas.microsoft.com/office/drawing/2014/main" id="{785626AE-77D9-85DD-4A65-7438AC6E0A28}"/>
              </a:ext>
            </a:extLst>
          </p:cNvPr>
          <p:cNvSpPr txBox="1"/>
          <p:nvPr/>
        </p:nvSpPr>
        <p:spPr>
          <a:xfrm>
            <a:off x="7215188" y="442907"/>
            <a:ext cx="2757487" cy="371475"/>
          </a:xfrm>
          <a:prstGeom prst="rect">
            <a:avLst/>
          </a:prstGeom>
          <a:noFill/>
        </p:spPr>
        <p:txBody>
          <a:bodyPr wrap="square" rtlCol="0">
            <a:spAutoFit/>
          </a:bodyPr>
          <a:lstStyle/>
          <a:p>
            <a:r>
              <a:rPr lang="en-US" dirty="0"/>
              <a:t>Ventilation (past mouth)</a:t>
            </a:r>
          </a:p>
        </p:txBody>
      </p:sp>
      <p:sp>
        <p:nvSpPr>
          <p:cNvPr id="7" name="TextBox 6">
            <a:extLst>
              <a:ext uri="{FF2B5EF4-FFF2-40B4-BE49-F238E27FC236}">
                <a16:creationId xmlns:a16="http://schemas.microsoft.com/office/drawing/2014/main" id="{E3BC50E9-972C-274C-C697-79BE69CBC820}"/>
              </a:ext>
            </a:extLst>
          </p:cNvPr>
          <p:cNvSpPr txBox="1"/>
          <p:nvPr/>
        </p:nvSpPr>
        <p:spPr>
          <a:xfrm>
            <a:off x="4887515" y="5407816"/>
            <a:ext cx="3143250" cy="923330"/>
          </a:xfrm>
          <a:prstGeom prst="rect">
            <a:avLst/>
          </a:prstGeom>
          <a:noFill/>
        </p:spPr>
        <p:txBody>
          <a:bodyPr wrap="square" rtlCol="0">
            <a:spAutoFit/>
          </a:bodyPr>
          <a:lstStyle/>
          <a:p>
            <a:r>
              <a:rPr lang="en-US" dirty="0"/>
              <a:t>Ventilation participating in gas-exchange (Alveolar Ventilation)</a:t>
            </a:r>
          </a:p>
          <a:p>
            <a:r>
              <a:rPr lang="en-US" dirty="0"/>
              <a:t>= ½ of the mouth ventilation</a:t>
            </a:r>
          </a:p>
        </p:txBody>
      </p:sp>
      <p:sp>
        <p:nvSpPr>
          <p:cNvPr id="8" name="TextBox 7">
            <a:extLst>
              <a:ext uri="{FF2B5EF4-FFF2-40B4-BE49-F238E27FC236}">
                <a16:creationId xmlns:a16="http://schemas.microsoft.com/office/drawing/2014/main" id="{103A39C8-4D8A-15ED-3C84-15D66F9D2D1D}"/>
              </a:ext>
            </a:extLst>
          </p:cNvPr>
          <p:cNvSpPr txBox="1"/>
          <p:nvPr/>
        </p:nvSpPr>
        <p:spPr>
          <a:xfrm>
            <a:off x="8708230" y="5407816"/>
            <a:ext cx="3143250" cy="923330"/>
          </a:xfrm>
          <a:prstGeom prst="rect">
            <a:avLst/>
          </a:prstGeom>
          <a:noFill/>
        </p:spPr>
        <p:txBody>
          <a:bodyPr wrap="square" rtlCol="0">
            <a:spAutoFit/>
          </a:bodyPr>
          <a:lstStyle/>
          <a:p>
            <a:r>
              <a:rPr lang="en-US" dirty="0"/>
              <a:t>Wasted ventilation (no blood flow to this side)</a:t>
            </a:r>
          </a:p>
          <a:p>
            <a:r>
              <a:rPr lang="en-US" dirty="0"/>
              <a:t>= ½ of the mouth ventilation</a:t>
            </a:r>
          </a:p>
        </p:txBody>
      </p:sp>
      <p:sp>
        <p:nvSpPr>
          <p:cNvPr id="9" name="Oval 8">
            <a:extLst>
              <a:ext uri="{FF2B5EF4-FFF2-40B4-BE49-F238E27FC236}">
                <a16:creationId xmlns:a16="http://schemas.microsoft.com/office/drawing/2014/main" id="{905FD9FE-7998-0B31-4EDB-D6E3B777AAB5}"/>
              </a:ext>
            </a:extLst>
          </p:cNvPr>
          <p:cNvSpPr/>
          <p:nvPr/>
        </p:nvSpPr>
        <p:spPr>
          <a:xfrm>
            <a:off x="8508205" y="2823487"/>
            <a:ext cx="400050" cy="38576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84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8DBE-9956-B508-B6C6-3E410BA1A729}"/>
              </a:ext>
            </a:extLst>
          </p:cNvPr>
          <p:cNvSpPr>
            <a:spLocks noGrp="1"/>
          </p:cNvSpPr>
          <p:nvPr>
            <p:ph type="title"/>
          </p:nvPr>
        </p:nvSpPr>
        <p:spPr/>
        <p:txBody>
          <a:bodyPr/>
          <a:lstStyle/>
          <a:p>
            <a:r>
              <a:rPr lang="en-US" dirty="0"/>
              <a:t>Need to exhale CO2: Supply vs </a:t>
            </a:r>
            <a:r>
              <a:rPr lang="en-US" b="1" u="sng" dirty="0"/>
              <a:t>Demand</a:t>
            </a:r>
            <a:endParaRPr lang="en-US" u="sng" dirty="0"/>
          </a:p>
        </p:txBody>
      </p:sp>
      <p:sp>
        <p:nvSpPr>
          <p:cNvPr id="3" name="Content Placeholder 2">
            <a:extLst>
              <a:ext uri="{FF2B5EF4-FFF2-40B4-BE49-F238E27FC236}">
                <a16:creationId xmlns:a16="http://schemas.microsoft.com/office/drawing/2014/main" id="{47E041AE-0B43-9905-1247-910CC5676A76}"/>
              </a:ext>
            </a:extLst>
          </p:cNvPr>
          <p:cNvSpPr>
            <a:spLocks noGrp="1"/>
          </p:cNvSpPr>
          <p:nvPr>
            <p:ph idx="1"/>
          </p:nvPr>
        </p:nvSpPr>
        <p:spPr/>
        <p:txBody>
          <a:bodyPr>
            <a:normAutofit/>
          </a:bodyPr>
          <a:lstStyle/>
          <a:p>
            <a:r>
              <a:rPr lang="en-US" sz="1800" b="0" i="0" u="none" strike="noStrike" dirty="0">
                <a:solidFill>
                  <a:srgbClr val="231F20"/>
                </a:solidFill>
                <a:effectLst/>
                <a:latin typeface="Calibri" panose="020F0502020204030204" pitchFamily="34" charset="0"/>
                <a:cs typeface="Calibri" panose="020F0502020204030204" pitchFamily="34" charset="0"/>
              </a:rPr>
              <a:t>Fundamental Rules:</a:t>
            </a:r>
          </a:p>
          <a:p>
            <a:pPr lvl="1"/>
            <a:r>
              <a:rPr lang="en-US" sz="1800" b="0" i="0" u="none" strike="noStrike" dirty="0">
                <a:solidFill>
                  <a:srgbClr val="231F20"/>
                </a:solidFill>
                <a:effectLst/>
                <a:latin typeface="Calibri" panose="020F0502020204030204" pitchFamily="34" charset="0"/>
                <a:cs typeface="Calibri" panose="020F0502020204030204" pitchFamily="34" charset="0"/>
              </a:rPr>
              <a:t>Amount of CO2 you exhale is proportional to the amount of air that meets blood coming back to the heart from the tissues. </a:t>
            </a:r>
          </a:p>
          <a:p>
            <a:pPr lvl="1"/>
            <a:r>
              <a:rPr lang="en-US" sz="1800" dirty="0">
                <a:solidFill>
                  <a:srgbClr val="231F20"/>
                </a:solidFill>
                <a:latin typeface="Calibri" panose="020F0502020204030204" pitchFamily="34" charset="0"/>
                <a:cs typeface="Calibri" panose="020F0502020204030204" pitchFamily="34" charset="0"/>
              </a:rPr>
              <a:t>A</a:t>
            </a:r>
            <a:r>
              <a:rPr lang="en-US" sz="1800" b="0" i="0" u="none" strike="noStrike" dirty="0">
                <a:solidFill>
                  <a:srgbClr val="231F20"/>
                </a:solidFill>
                <a:effectLst/>
                <a:latin typeface="Calibri" panose="020F0502020204030204" pitchFamily="34" charset="0"/>
                <a:cs typeface="Calibri" panose="020F0502020204030204" pitchFamily="34" charset="0"/>
              </a:rPr>
              <a:t>mount of work is proportional to the amount of air you move past your nose &amp; mouth (RR*Vt) </a:t>
            </a:r>
          </a:p>
          <a:p>
            <a:pPr lvl="1"/>
            <a:r>
              <a:rPr lang="en-US" sz="1800" dirty="0">
                <a:solidFill>
                  <a:srgbClr val="231F20"/>
                </a:solidFill>
                <a:latin typeface="Calibri" panose="020F0502020204030204" pitchFamily="34" charset="0"/>
                <a:cs typeface="Calibri" panose="020F0502020204030204" pitchFamily="34" charset="0"/>
              </a:rPr>
              <a:t>Molecules of CO2 produced = Molecules of CO2 exhaled to maintain homeostasis</a:t>
            </a:r>
            <a:endParaRPr lang="en-US" sz="1800" dirty="0">
              <a:solidFill>
                <a:srgbClr val="231F20"/>
              </a:solidFill>
              <a:latin typeface="EB Garamond" pitchFamily="2" charset="0"/>
            </a:endParaRPr>
          </a:p>
          <a:p>
            <a:endParaRPr lang="en-US" sz="1800" dirty="0">
              <a:solidFill>
                <a:srgbClr val="231F20"/>
              </a:solidFill>
              <a:latin typeface="EB Garamond" pitchFamily="2" charset="0"/>
            </a:endParaRPr>
          </a:p>
        </p:txBody>
      </p:sp>
      <p:graphicFrame>
        <p:nvGraphicFramePr>
          <p:cNvPr id="5" name="Table 5">
            <a:extLst>
              <a:ext uri="{FF2B5EF4-FFF2-40B4-BE49-F238E27FC236}">
                <a16:creationId xmlns:a16="http://schemas.microsoft.com/office/drawing/2014/main" id="{C380797E-DC7C-9DD5-BB17-EAD70821E93F}"/>
              </a:ext>
            </a:extLst>
          </p:cNvPr>
          <p:cNvGraphicFramePr>
            <a:graphicFrameLocks noGrp="1"/>
          </p:cNvGraphicFramePr>
          <p:nvPr>
            <p:extLst>
              <p:ext uri="{D42A27DB-BD31-4B8C-83A1-F6EECF244321}">
                <p14:modId xmlns:p14="http://schemas.microsoft.com/office/powerpoint/2010/main" val="2597333482"/>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1" dirty="0"/>
                        <a:t>3. The concentration of CO</a:t>
                      </a:r>
                      <a:r>
                        <a:rPr lang="en-US" b="1" baseline="-25000" dirty="0"/>
                        <a:t>2</a:t>
                      </a:r>
                      <a:r>
                        <a:rPr lang="en-US" b="1" dirty="0"/>
                        <a:t> in the blood</a:t>
                      </a:r>
                    </a:p>
                  </a:txBody>
                  <a:tcPr/>
                </a:tc>
                <a:extLst>
                  <a:ext uri="{0D108BD9-81ED-4DB2-BD59-A6C34878D82A}">
                    <a16:rowId xmlns:a16="http://schemas.microsoft.com/office/drawing/2014/main" val="421794862"/>
                  </a:ext>
                </a:extLst>
              </a:tr>
              <a:tr h="222884">
                <a:tc>
                  <a:txBody>
                    <a:bodyPr/>
                    <a:lstStyle/>
                    <a:p>
                      <a:r>
                        <a:rPr lang="en-US" b="0" dirty="0"/>
                        <a:t>Metabolic Rate (VCO2)</a:t>
                      </a:r>
                    </a:p>
                  </a:txBody>
                  <a:tcPr/>
                </a:tc>
                <a:tc>
                  <a:txBody>
                    <a:bodyPr/>
                    <a:lstStyle/>
                    <a:p>
                      <a:r>
                        <a:rPr lang="en-US" b="0" dirty="0" err="1"/>
                        <a:t>Deadspace</a:t>
                      </a:r>
                      <a:r>
                        <a:rPr lang="en-US" b="0" dirty="0"/>
                        <a:t> Fraction (</a:t>
                      </a:r>
                      <a:r>
                        <a:rPr lang="en-US" b="0" dirty="0" err="1"/>
                        <a:t>Vd</a:t>
                      </a:r>
                      <a:r>
                        <a:rPr lang="en-US" b="0" dirty="0"/>
                        <a:t>/Vt)</a:t>
                      </a:r>
                    </a:p>
                  </a:txBody>
                  <a:tcPr/>
                </a:tc>
                <a:tc>
                  <a:txBody>
                    <a:bodyPr/>
                    <a:lstStyle/>
                    <a:p>
                      <a:r>
                        <a:rPr lang="en-US" b="1" dirty="0"/>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pPr marL="285750" indent="-285750">
                        <a:buFont typeface="Arial" panose="020B0604020202020204" pitchFamily="34" charset="0"/>
                        <a:buChar char="•"/>
                      </a:pPr>
                      <a:r>
                        <a:rPr lang="en-US" dirty="0"/>
                        <a:t>Why might the body want low PaCO2?</a:t>
                      </a:r>
                    </a:p>
                    <a:p>
                      <a:pPr marL="285750" indent="-285750">
                        <a:buFont typeface="Arial" panose="020B0604020202020204" pitchFamily="34" charset="0"/>
                        <a:buChar char="•"/>
                      </a:pPr>
                      <a:r>
                        <a:rPr lang="en-US" dirty="0"/>
                        <a:t>Why might having a high PaCO2 help?</a:t>
                      </a:r>
                    </a:p>
                  </a:txBody>
                  <a:tcPr/>
                </a:tc>
                <a:extLst>
                  <a:ext uri="{0D108BD9-81ED-4DB2-BD59-A6C34878D82A}">
                    <a16:rowId xmlns:a16="http://schemas.microsoft.com/office/drawing/2014/main" val="3589178294"/>
                  </a:ext>
                </a:extLst>
              </a:tr>
            </a:tbl>
          </a:graphicData>
        </a:graphic>
      </p:graphicFrame>
    </p:spTree>
    <p:extLst>
      <p:ext uri="{BB962C8B-B14F-4D97-AF65-F5344CB8AC3E}">
        <p14:creationId xmlns:p14="http://schemas.microsoft.com/office/powerpoint/2010/main" val="137916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patient in DKA (</a:t>
            </a:r>
            <a:r>
              <a:rPr lang="en-US" dirty="0" err="1"/>
              <a:t>Kussmaul</a:t>
            </a:r>
            <a:r>
              <a:rPr lang="en-US" dirty="0"/>
              <a:t> Breathing)?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878093288"/>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ACE4EC-D6CB-839B-B369-41E77F87B359}"/>
                  </a:ext>
                </a:extLst>
              </p:cNvPr>
              <p:cNvSpPr txBox="1"/>
              <p:nvPr/>
            </p:nvSpPr>
            <p:spPr>
              <a:xfrm>
                <a:off x="7147322" y="2394625"/>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9" name="TextBox 8">
                <a:extLst>
                  <a:ext uri="{FF2B5EF4-FFF2-40B4-BE49-F238E27FC236}">
                    <a16:creationId xmlns:a16="http://schemas.microsoft.com/office/drawing/2014/main" id="{D8ACE4EC-D6CB-839B-B369-41E77F87B359}"/>
                  </a:ext>
                </a:extLst>
              </p:cNvPr>
              <p:cNvSpPr txBox="1">
                <a:spLocks noRot="1" noChangeAspect="1" noMove="1" noResize="1" noEditPoints="1" noAdjustHandles="1" noChangeArrowheads="1" noChangeShapeType="1" noTextEdit="1"/>
              </p:cNvSpPr>
              <p:nvPr/>
            </p:nvSpPr>
            <p:spPr>
              <a:xfrm>
                <a:off x="7147322" y="2394625"/>
                <a:ext cx="6093618" cy="848309"/>
              </a:xfrm>
              <a:prstGeom prst="rect">
                <a:avLst/>
              </a:prstGeom>
              <a:blipFill>
                <a:blip r:embed="rId3"/>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242759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runner, before they hit their anaerobic threshold?</a:t>
            </a:r>
          </a:p>
          <a:p>
            <a:r>
              <a:rPr lang="en-US" dirty="0"/>
              <a:t>A runner, after they hit their anaerobic threshold?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2127286340"/>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E1D40B-D2EF-E62E-82CB-8EE0ADCF2F44}"/>
                  </a:ext>
                </a:extLst>
              </p:cNvPr>
              <p:cNvSpPr txBox="1"/>
              <p:nvPr/>
            </p:nvSpPr>
            <p:spPr>
              <a:xfrm>
                <a:off x="7147322" y="2394625"/>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AEE1D40B-D2EF-E62E-82CB-8EE0ADCF2F44}"/>
                  </a:ext>
                </a:extLst>
              </p:cNvPr>
              <p:cNvSpPr txBox="1">
                <a:spLocks noRot="1" noChangeAspect="1" noMove="1" noResize="1" noEditPoints="1" noAdjustHandles="1" noChangeArrowheads="1" noChangeShapeType="1" noTextEdit="1"/>
              </p:cNvSpPr>
              <p:nvPr/>
            </p:nvSpPr>
            <p:spPr>
              <a:xfrm>
                <a:off x="7147322" y="2394625"/>
                <a:ext cx="6093618" cy="848309"/>
              </a:xfrm>
              <a:prstGeom prst="rect">
                <a:avLst/>
              </a:prstGeom>
              <a:blipFill>
                <a:blip r:embed="rId3"/>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40246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AFDE-2F6B-404E-494E-5F93E7C5C9A8}"/>
              </a:ext>
            </a:extLst>
          </p:cNvPr>
          <p:cNvSpPr>
            <a:spLocks noGrp="1"/>
          </p:cNvSpPr>
          <p:nvPr>
            <p:ph type="title"/>
          </p:nvPr>
        </p:nvSpPr>
        <p:spPr/>
        <p:txBody>
          <a:bodyPr/>
          <a:lstStyle/>
          <a:p>
            <a:r>
              <a:rPr lang="en-US" dirty="0"/>
              <a:t>3 scenarios: why are they breathing hard?</a:t>
            </a:r>
          </a:p>
        </p:txBody>
      </p:sp>
      <p:sp>
        <p:nvSpPr>
          <p:cNvPr id="3" name="Content Placeholder 2">
            <a:extLst>
              <a:ext uri="{FF2B5EF4-FFF2-40B4-BE49-F238E27FC236}">
                <a16:creationId xmlns:a16="http://schemas.microsoft.com/office/drawing/2014/main" id="{0B1AE0E9-2B40-7D49-4689-81C050247F90}"/>
              </a:ext>
            </a:extLst>
          </p:cNvPr>
          <p:cNvSpPr>
            <a:spLocks noGrp="1"/>
          </p:cNvSpPr>
          <p:nvPr>
            <p:ph idx="1"/>
          </p:nvPr>
        </p:nvSpPr>
        <p:spPr/>
        <p:txBody>
          <a:bodyPr/>
          <a:lstStyle/>
          <a:p>
            <a:r>
              <a:rPr lang="en-US" dirty="0"/>
              <a:t>A patient with severe pulmonary arterial hypertension? </a:t>
            </a:r>
          </a:p>
        </p:txBody>
      </p:sp>
      <p:graphicFrame>
        <p:nvGraphicFramePr>
          <p:cNvPr id="6" name="Table 5">
            <a:extLst>
              <a:ext uri="{FF2B5EF4-FFF2-40B4-BE49-F238E27FC236}">
                <a16:creationId xmlns:a16="http://schemas.microsoft.com/office/drawing/2014/main" id="{1A28D11A-021F-152F-482A-BD0ABE50F08B}"/>
              </a:ext>
            </a:extLst>
          </p:cNvPr>
          <p:cNvGraphicFramePr>
            <a:graphicFrameLocks noGrp="1"/>
          </p:cNvGraphicFramePr>
          <p:nvPr>
            <p:extLst>
              <p:ext uri="{D42A27DB-BD31-4B8C-83A1-F6EECF244321}">
                <p14:modId xmlns:p14="http://schemas.microsoft.com/office/powerpoint/2010/main" val="2953070948"/>
              </p:ext>
            </p:extLst>
          </p:nvPr>
        </p:nvGraphicFramePr>
        <p:xfrm>
          <a:off x="1274768" y="3400426"/>
          <a:ext cx="9440862" cy="3108960"/>
        </p:xfrm>
        <a:graphic>
          <a:graphicData uri="http://schemas.openxmlformats.org/drawingml/2006/table">
            <a:tbl>
              <a:tblPr firstRow="1" bandRow="1">
                <a:tableStyleId>{5940675A-B579-460E-94D1-54222C63F5DA}</a:tableStyleId>
              </a:tblPr>
              <a:tblGrid>
                <a:gridCol w="3146954">
                  <a:extLst>
                    <a:ext uri="{9D8B030D-6E8A-4147-A177-3AD203B41FA5}">
                      <a16:colId xmlns:a16="http://schemas.microsoft.com/office/drawing/2014/main" val="384006814"/>
                    </a:ext>
                  </a:extLst>
                </a:gridCol>
                <a:gridCol w="3146954">
                  <a:extLst>
                    <a:ext uri="{9D8B030D-6E8A-4147-A177-3AD203B41FA5}">
                      <a16:colId xmlns:a16="http://schemas.microsoft.com/office/drawing/2014/main" val="3582933326"/>
                    </a:ext>
                  </a:extLst>
                </a:gridCol>
                <a:gridCol w="3146954">
                  <a:extLst>
                    <a:ext uri="{9D8B030D-6E8A-4147-A177-3AD203B41FA5}">
                      <a16:colId xmlns:a16="http://schemas.microsoft.com/office/drawing/2014/main" val="513640612"/>
                    </a:ext>
                  </a:extLst>
                </a:gridCol>
              </a:tblGrid>
              <a:tr h="330514">
                <a:tc gridSpan="3">
                  <a:txBody>
                    <a:bodyPr/>
                    <a:lstStyle/>
                    <a:p>
                      <a:r>
                        <a:rPr lang="en-US" dirty="0"/>
                        <a:t>3 things that influence how much air you need to breath:</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93343533"/>
                  </a:ext>
                </a:extLst>
              </a:tr>
              <a:tr h="578399">
                <a:tc>
                  <a:txBody>
                    <a:bodyPr/>
                    <a:lstStyle/>
                    <a:p>
                      <a:r>
                        <a:rPr lang="en-US" b="0" dirty="0"/>
                        <a:t>1. Amount of CO2 production</a:t>
                      </a:r>
                    </a:p>
                  </a:txBody>
                  <a:tcPr/>
                </a:tc>
                <a:tc>
                  <a:txBody>
                    <a:bodyPr/>
                    <a:lstStyle/>
                    <a:p>
                      <a:r>
                        <a:rPr lang="en-US" b="0" dirty="0"/>
                        <a:t>2. Ventilation Efficiency</a:t>
                      </a:r>
                    </a:p>
                  </a:txBody>
                  <a:tcPr/>
                </a:tc>
                <a:tc>
                  <a:txBody>
                    <a:bodyPr/>
                    <a:lstStyle/>
                    <a:p>
                      <a:r>
                        <a:rPr lang="en-US" b="0" dirty="0"/>
                        <a:t>3. The concentration of CO2 in the blood</a:t>
                      </a:r>
                    </a:p>
                  </a:txBody>
                  <a:tcPr/>
                </a:tc>
                <a:extLst>
                  <a:ext uri="{0D108BD9-81ED-4DB2-BD59-A6C34878D82A}">
                    <a16:rowId xmlns:a16="http://schemas.microsoft.com/office/drawing/2014/main" val="421794862"/>
                  </a:ext>
                </a:extLst>
              </a:tr>
              <a:tr h="222884">
                <a:tc>
                  <a:txBody>
                    <a:bodyPr/>
                    <a:lstStyle/>
                    <a:p>
                      <a:r>
                        <a:rPr lang="en-US" b="0" dirty="0">
                          <a:solidFill>
                            <a:schemeClr val="accent6">
                              <a:lumMod val="75000"/>
                            </a:schemeClr>
                          </a:solidFill>
                        </a:rPr>
                        <a:t>Metabolic Rate (VCO2)</a:t>
                      </a:r>
                    </a:p>
                  </a:txBody>
                  <a:tcPr/>
                </a:tc>
                <a:tc>
                  <a:txBody>
                    <a:bodyPr/>
                    <a:lstStyle/>
                    <a:p>
                      <a:r>
                        <a:rPr lang="en-US" b="0" dirty="0" err="1">
                          <a:solidFill>
                            <a:srgbClr val="0070C0"/>
                          </a:solidFill>
                        </a:rPr>
                        <a:t>Deadspace</a:t>
                      </a:r>
                      <a:r>
                        <a:rPr lang="en-US" b="0" dirty="0">
                          <a:solidFill>
                            <a:srgbClr val="0070C0"/>
                          </a:solidFill>
                        </a:rPr>
                        <a:t> Fraction (</a:t>
                      </a:r>
                      <a:r>
                        <a:rPr lang="en-US" b="0" dirty="0" err="1">
                          <a:solidFill>
                            <a:srgbClr val="0070C0"/>
                          </a:solidFill>
                        </a:rPr>
                        <a:t>Vd</a:t>
                      </a:r>
                      <a:r>
                        <a:rPr lang="en-US" b="0" dirty="0">
                          <a:solidFill>
                            <a:srgbClr val="0070C0"/>
                          </a:solidFill>
                        </a:rPr>
                        <a:t>/Vt)</a:t>
                      </a:r>
                    </a:p>
                  </a:txBody>
                  <a:tcPr/>
                </a:tc>
                <a:tc>
                  <a:txBody>
                    <a:bodyPr/>
                    <a:lstStyle/>
                    <a:p>
                      <a:r>
                        <a:rPr lang="en-US" b="0" dirty="0">
                          <a:solidFill>
                            <a:schemeClr val="accent2">
                              <a:lumMod val="75000"/>
                            </a:schemeClr>
                          </a:solidFill>
                        </a:rPr>
                        <a:t>Respiratory Compensation</a:t>
                      </a:r>
                    </a:p>
                  </a:txBody>
                  <a:tcPr/>
                </a:tc>
                <a:extLst>
                  <a:ext uri="{0D108BD9-81ED-4DB2-BD59-A6C34878D82A}">
                    <a16:rowId xmlns:a16="http://schemas.microsoft.com/office/drawing/2014/main" val="377755239"/>
                  </a:ext>
                </a:extLst>
              </a:tr>
              <a:tr h="1576561">
                <a:tc>
                  <a:txBody>
                    <a:bodyPr/>
                    <a:lstStyle/>
                    <a:p>
                      <a:r>
                        <a:rPr lang="en-US" dirty="0"/>
                        <a:t>VE ∝ VCO2</a:t>
                      </a:r>
                    </a:p>
                    <a:p>
                      <a:pPr marL="285750" indent="-285750">
                        <a:buFont typeface="Arial" panose="020B0604020202020204" pitchFamily="34" charset="0"/>
                        <a:buChar char="•"/>
                      </a:pPr>
                      <a:r>
                        <a:rPr lang="en-US" dirty="0"/>
                        <a:t>↑ Size</a:t>
                      </a:r>
                    </a:p>
                    <a:p>
                      <a:pPr marL="285750" indent="-285750">
                        <a:buFont typeface="Arial" panose="020B0604020202020204" pitchFamily="34" charset="0"/>
                        <a:buChar char="•"/>
                      </a:pPr>
                      <a:r>
                        <a:rPr lang="en-US" dirty="0"/>
                        <a:t>Hyperthermia/Fever</a:t>
                      </a:r>
                    </a:p>
                    <a:p>
                      <a:pPr marL="285750" indent="-285750">
                        <a:buFont typeface="Arial" panose="020B0604020202020204" pitchFamily="34" charset="0"/>
                        <a:buChar char="•"/>
                      </a:pPr>
                      <a:r>
                        <a:rPr lang="en-US" dirty="0"/>
                        <a:t>Work of breathing</a:t>
                      </a:r>
                    </a:p>
                    <a:p>
                      <a:pPr marL="285750" indent="-285750">
                        <a:buFont typeface="Arial" panose="020B0604020202020204" pitchFamily="34" charset="0"/>
                        <a:buChar char="•"/>
                      </a:pPr>
                      <a:r>
                        <a:rPr lang="en-US" dirty="0"/>
                        <a:t>Exercise </a:t>
                      </a:r>
                    </a:p>
                    <a:p>
                      <a:pPr marL="285750" indent="-285750">
                        <a:buFont typeface="Arial" panose="020B0604020202020204" pitchFamily="34" charset="0"/>
                        <a:buChar char="•"/>
                      </a:pPr>
                      <a:r>
                        <a:rPr lang="en-US" dirty="0"/>
                        <a:t>Carbohydrates (vs Lipids)</a:t>
                      </a:r>
                    </a:p>
                  </a:txBody>
                  <a:tcPr/>
                </a:tc>
                <a:tc>
                  <a:txBody>
                    <a:bodyPr/>
                    <a:lstStyle/>
                    <a:p>
                      <a:r>
                        <a:rPr lang="en-US" dirty="0"/>
                        <a:t>VE ∝ 1/(1-Vd/Vt)</a:t>
                      </a:r>
                    </a:p>
                    <a:p>
                      <a:pPr marL="285750" indent="-285750">
                        <a:buFont typeface="Arial" panose="020B0604020202020204" pitchFamily="34" charset="0"/>
                        <a:buChar char="•"/>
                      </a:pPr>
                      <a:r>
                        <a:rPr lang="en-US" dirty="0" err="1"/>
                        <a:t>Vd</a:t>
                      </a:r>
                      <a:r>
                        <a:rPr lang="en-US" dirty="0"/>
                        <a:t> = Amount of wasted VE</a:t>
                      </a:r>
                    </a:p>
                    <a:p>
                      <a:pPr marL="285750" indent="-285750">
                        <a:buFont typeface="Arial" panose="020B0604020202020204" pitchFamily="34" charset="0"/>
                        <a:buChar char="•"/>
                      </a:pPr>
                      <a:r>
                        <a:rPr lang="en-US" dirty="0" err="1"/>
                        <a:t>Vd</a:t>
                      </a:r>
                      <a:r>
                        <a:rPr lang="en-US" dirty="0"/>
                        <a:t>/Vt = Proportion wasted</a:t>
                      </a:r>
                    </a:p>
                    <a:p>
                      <a:pPr marL="285750" indent="-285750">
                        <a:buFont typeface="Arial" panose="020B0604020202020204" pitchFamily="34" charset="0"/>
                        <a:buChar char="•"/>
                      </a:pPr>
                      <a:r>
                        <a:rPr lang="en-US" dirty="0"/>
                        <a:t>1-Vd/Vt = Proportion not wasted [more efficient]</a:t>
                      </a:r>
                    </a:p>
                    <a:p>
                      <a:endParaRPr lang="en-US" dirty="0"/>
                    </a:p>
                  </a:txBody>
                  <a:tcPr/>
                </a:tc>
                <a:tc>
                  <a:txBody>
                    <a:bodyPr/>
                    <a:lstStyle/>
                    <a:p>
                      <a:r>
                        <a:rPr lang="en-US" dirty="0"/>
                        <a:t>VE ∝ 1/PaCO2</a:t>
                      </a:r>
                    </a:p>
                    <a:p>
                      <a:r>
                        <a:rPr lang="en-US" dirty="0"/>
                        <a:t>Exhaled [CO2] ∝ blood [CO2]</a:t>
                      </a:r>
                    </a:p>
                    <a:p>
                      <a:endParaRPr lang="en-US" dirty="0"/>
                    </a:p>
                  </a:txBody>
                  <a:tcPr/>
                </a:tc>
                <a:extLst>
                  <a:ext uri="{0D108BD9-81ED-4DB2-BD59-A6C34878D82A}">
                    <a16:rowId xmlns:a16="http://schemas.microsoft.com/office/drawing/2014/main" val="3589178294"/>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D1DFCC-4ADC-A4CD-CA5B-C915BFCE0FAD}"/>
                  </a:ext>
                </a:extLst>
              </p:cNvPr>
              <p:cNvSpPr txBox="1"/>
              <p:nvPr/>
            </p:nvSpPr>
            <p:spPr>
              <a:xfrm>
                <a:off x="7147322" y="2394625"/>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8ED1DFCC-4ADC-A4CD-CA5B-C915BFCE0FAD}"/>
                  </a:ext>
                </a:extLst>
              </p:cNvPr>
              <p:cNvSpPr txBox="1">
                <a:spLocks noRot="1" noChangeAspect="1" noMove="1" noResize="1" noEditPoints="1" noAdjustHandles="1" noChangeArrowheads="1" noChangeShapeType="1" noTextEdit="1"/>
              </p:cNvSpPr>
              <p:nvPr/>
            </p:nvSpPr>
            <p:spPr>
              <a:xfrm>
                <a:off x="7147322" y="2394625"/>
                <a:ext cx="6093618" cy="848309"/>
              </a:xfrm>
              <a:prstGeom prst="rect">
                <a:avLst/>
              </a:prstGeom>
              <a:blipFill>
                <a:blip r:embed="rId2"/>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2427893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a:t>
            </a:r>
            <a:r>
              <a:rPr lang="en-US" u="sng" dirty="0"/>
              <a:t> </a:t>
            </a:r>
            <a:r>
              <a:rPr lang="en-US" b="1" u="sng" dirty="0"/>
              <a:t>Supply</a:t>
            </a:r>
            <a:r>
              <a:rPr lang="en-US" u="sng" dirty="0"/>
              <a:t> </a:t>
            </a:r>
            <a:r>
              <a:rPr lang="en-US" dirty="0"/>
              <a:t>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1913451171"/>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1" i="0" u="none" strike="noStrike" dirty="0">
                          <a:solidFill>
                            <a:srgbClr val="231F20"/>
                          </a:solidFill>
                          <a:effectLst/>
                          <a:latin typeface="Calibri" panose="020F0502020204030204" pitchFamily="34" charset="0"/>
                          <a:cs typeface="Calibri" panose="020F0502020204030204" pitchFamily="34" charset="0"/>
                        </a:rPr>
                        <a:t>Impaired bellows function (Muscle weakness/inefficiency)</a:t>
                      </a:r>
                      <a:endParaRPr lang="en-US" sz="1800" b="1"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Increased respiratory system loads</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Decreased ventilatory drive*</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6C3A3DA-9F33-57B8-416C-E0F5691EFB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9190" y="119938"/>
            <a:ext cx="1779073" cy="2355850"/>
          </a:xfrm>
          <a:prstGeom prst="rect">
            <a:avLst/>
          </a:prstGeom>
        </p:spPr>
      </p:pic>
    </p:spTree>
    <p:extLst>
      <p:ext uri="{BB962C8B-B14F-4D97-AF65-F5344CB8AC3E}">
        <p14:creationId xmlns:p14="http://schemas.microsoft.com/office/powerpoint/2010/main" val="81629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 </a:t>
            </a:r>
            <a:r>
              <a:rPr lang="en-US" b="1" u="sng" dirty="0"/>
              <a:t>Supply</a:t>
            </a:r>
            <a:r>
              <a:rPr lang="en-US" dirty="0"/>
              <a:t> 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1459796679"/>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Muscle weakness/inefficiency</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a:solidFill>
                            <a:srgbClr val="231F20"/>
                          </a:solidFill>
                          <a:effectLst/>
                          <a:latin typeface="Calibri" panose="020F0502020204030204" pitchFamily="34" charset="0"/>
                          <a:cs typeface="Calibri" panose="020F0502020204030204" pitchFamily="34" charset="0"/>
                        </a:rPr>
                        <a:t>Increased respiratory system loads</a:t>
                      </a:r>
                      <a:endParaRPr lang="en-US" sz="1800" b="1">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Decreased ventilatory drive*</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Elevated airway resistance</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Stiff Lungs</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Low chest wall compliance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endParaRPr lang="en-US" sz="1800" b="0" i="0" u="none" strike="noStrike" dirty="0">
                        <a:solidFill>
                          <a:srgbClr val="231F2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5987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47FB4660-E9E7-7594-71B8-D60CA3281D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716794" cy="30035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Obesity | Radiology Reference Article | Radiopaedia.org">
            <a:extLst>
              <a:ext uri="{FF2B5EF4-FFF2-40B4-BE49-F238E27FC236}">
                <a16:creationId xmlns:a16="http://schemas.microsoft.com/office/drawing/2014/main" id="{38894B41-600A-347A-6FA2-50EC5AFBE3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8599" y="1244600"/>
            <a:ext cx="5613400" cy="56134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Air space opacification | Radiology Reference Article | Radiopaedia.org">
            <a:extLst>
              <a:ext uri="{FF2B5EF4-FFF2-40B4-BE49-F238E27FC236}">
                <a16:creationId xmlns:a16="http://schemas.microsoft.com/office/drawing/2014/main" id="{CFD209FF-7708-549A-1AF4-16B6363049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29077" y="2509840"/>
            <a:ext cx="3603624" cy="360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8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5053-F271-7AA9-2BBE-455E250EF582}"/>
              </a:ext>
            </a:extLst>
          </p:cNvPr>
          <p:cNvSpPr>
            <a:spLocks noGrp="1"/>
          </p:cNvSpPr>
          <p:nvPr>
            <p:ph type="title"/>
          </p:nvPr>
        </p:nvSpPr>
        <p:spPr/>
        <p:txBody>
          <a:bodyPr/>
          <a:lstStyle/>
          <a:p>
            <a:r>
              <a:rPr lang="en-US" dirty="0"/>
              <a:t>Need to exhale CO2:</a:t>
            </a:r>
            <a:r>
              <a:rPr lang="en-US" u="sng" dirty="0"/>
              <a:t> </a:t>
            </a:r>
            <a:r>
              <a:rPr lang="en-US" b="1" u="sng" dirty="0"/>
              <a:t>Supply</a:t>
            </a:r>
            <a:r>
              <a:rPr lang="en-US" u="sng" dirty="0"/>
              <a:t> </a:t>
            </a:r>
            <a:r>
              <a:rPr lang="en-US" dirty="0"/>
              <a:t>vs Demand</a:t>
            </a:r>
          </a:p>
        </p:txBody>
      </p:sp>
      <p:sp>
        <p:nvSpPr>
          <p:cNvPr id="3" name="Content Placeholder 2">
            <a:extLst>
              <a:ext uri="{FF2B5EF4-FFF2-40B4-BE49-F238E27FC236}">
                <a16:creationId xmlns:a16="http://schemas.microsoft.com/office/drawing/2014/main" id="{C0B2F406-3557-9B1E-C9DF-9E3532F7D9C3}"/>
              </a:ext>
            </a:extLst>
          </p:cNvPr>
          <p:cNvSpPr>
            <a:spLocks noGrp="1"/>
          </p:cNvSpPr>
          <p:nvPr>
            <p:ph idx="1"/>
          </p:nvPr>
        </p:nvSpPr>
        <p:spPr/>
        <p:txBody>
          <a:bodyPr/>
          <a:lstStyle/>
          <a:p>
            <a:r>
              <a:rPr lang="en-US" dirty="0"/>
              <a:t>How much air movement can you sustain?</a:t>
            </a:r>
          </a:p>
        </p:txBody>
      </p:sp>
      <p:graphicFrame>
        <p:nvGraphicFramePr>
          <p:cNvPr id="4" name="Table 3">
            <a:extLst>
              <a:ext uri="{FF2B5EF4-FFF2-40B4-BE49-F238E27FC236}">
                <a16:creationId xmlns:a16="http://schemas.microsoft.com/office/drawing/2014/main" id="{E7634BFE-F87D-D2EC-3E31-927BDCFB1C00}"/>
              </a:ext>
            </a:extLst>
          </p:cNvPr>
          <p:cNvGraphicFramePr>
            <a:graphicFrameLocks noGrp="1"/>
          </p:cNvGraphicFramePr>
          <p:nvPr>
            <p:extLst>
              <p:ext uri="{D42A27DB-BD31-4B8C-83A1-F6EECF244321}">
                <p14:modId xmlns:p14="http://schemas.microsoft.com/office/powerpoint/2010/main" val="2356798261"/>
              </p:ext>
            </p:extLst>
          </p:nvPr>
        </p:nvGraphicFramePr>
        <p:xfrm>
          <a:off x="1195391" y="2570217"/>
          <a:ext cx="9348789" cy="3677650"/>
        </p:xfrm>
        <a:graphic>
          <a:graphicData uri="http://schemas.openxmlformats.org/drawingml/2006/table">
            <a:tbl>
              <a:tblPr/>
              <a:tblGrid>
                <a:gridCol w="3116263">
                  <a:extLst>
                    <a:ext uri="{9D8B030D-6E8A-4147-A177-3AD203B41FA5}">
                      <a16:colId xmlns:a16="http://schemas.microsoft.com/office/drawing/2014/main" val="361153046"/>
                    </a:ext>
                  </a:extLst>
                </a:gridCol>
                <a:gridCol w="3116263">
                  <a:extLst>
                    <a:ext uri="{9D8B030D-6E8A-4147-A177-3AD203B41FA5}">
                      <a16:colId xmlns:a16="http://schemas.microsoft.com/office/drawing/2014/main" val="913184039"/>
                    </a:ext>
                  </a:extLst>
                </a:gridCol>
                <a:gridCol w="3116263">
                  <a:extLst>
                    <a:ext uri="{9D8B030D-6E8A-4147-A177-3AD203B41FA5}">
                      <a16:colId xmlns:a16="http://schemas.microsoft.com/office/drawing/2014/main" val="2055045544"/>
                    </a:ext>
                  </a:extLst>
                </a:gridCol>
              </a:tblGrid>
              <a:tr h="415878">
                <a:tc gridSpan="3">
                  <a:txBody>
                    <a:bodyPr/>
                    <a:lstStyle/>
                    <a:p>
                      <a:pPr marR="2554605" rtl="0" fontAlgn="t">
                        <a:spcBef>
                          <a:spcPts val="0"/>
                        </a:spcBef>
                        <a:spcAft>
                          <a:spcPts val="0"/>
                        </a:spcAft>
                      </a:pPr>
                      <a:r>
                        <a:rPr lang="en-US" sz="1800" b="0" i="0" u="none" strike="noStrike" dirty="0">
                          <a:solidFill>
                            <a:srgbClr val="231F20"/>
                          </a:solidFill>
                          <a:effectLst/>
                          <a:latin typeface="Calibri" panose="020F0502020204030204" pitchFamily="34" charset="0"/>
                          <a:cs typeface="Calibri" panose="020F0502020204030204" pitchFamily="34" charset="0"/>
                        </a:rPr>
                        <a:t>Causes of inability to sustain the needed minute ventilation </a:t>
                      </a:r>
                      <a:endParaRPr lang="en-US" sz="1800" dirty="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736202"/>
                  </a:ext>
                </a:extLst>
              </a:tr>
              <a:tr h="415878">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Muscle weakness/inefficiency</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a:solidFill>
                            <a:srgbClr val="231F20"/>
                          </a:solidFill>
                          <a:effectLst/>
                          <a:latin typeface="Calibri" panose="020F0502020204030204" pitchFamily="34" charset="0"/>
                          <a:cs typeface="Calibri" panose="020F0502020204030204" pitchFamily="34" charset="0"/>
                        </a:rPr>
                        <a:t>Increased respiratory system loads</a:t>
                      </a:r>
                      <a:endParaRPr lang="en-US" sz="1800">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a:solidFill>
                            <a:srgbClr val="231F20"/>
                          </a:solidFill>
                          <a:effectLst/>
                          <a:latin typeface="Calibri" panose="020F0502020204030204" pitchFamily="34" charset="0"/>
                          <a:cs typeface="Calibri" panose="020F0502020204030204" pitchFamily="34" charset="0"/>
                        </a:rPr>
                        <a:t>Decreased ventilatory drive</a:t>
                      </a:r>
                      <a:r>
                        <a:rPr lang="en-US" sz="1800" b="1" i="0" u="none" strike="noStrike" dirty="0">
                          <a:solidFill>
                            <a:srgbClr val="C00000"/>
                          </a:solidFill>
                          <a:effectLst/>
                          <a:latin typeface="Calibri" panose="020F0502020204030204" pitchFamily="34" charset="0"/>
                          <a:cs typeface="Calibri" panose="020F0502020204030204" pitchFamily="34" charset="0"/>
                        </a:rPr>
                        <a:t>*</a:t>
                      </a:r>
                      <a:endParaRPr lang="en-US" sz="1800" b="1" dirty="0">
                        <a:solidFill>
                          <a:srgbClr val="C00000"/>
                        </a:solidFill>
                        <a:effectLst/>
                        <a:latin typeface="Calibri" panose="020F0502020204030204" pitchFamily="34" charset="0"/>
                        <a:cs typeface="Calibri" panose="020F050202020403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11780"/>
                  </a:ext>
                </a:extLst>
              </a:tr>
              <a:tr h="2586132">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Neuromuscular disease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Hyperinflation</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Respiratory muscle hypoxia</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Pleural Disease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Elevated airway resistance</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Stiff Lungs</a:t>
                      </a:r>
                    </a:p>
                    <a:p>
                      <a:pPr rtl="0" fontAlgn="base">
                        <a:spcBef>
                          <a:spcPts val="0"/>
                        </a:spcBef>
                        <a:spcAft>
                          <a:spcPts val="0"/>
                        </a:spcAft>
                        <a:buFont typeface="Arial" panose="020B0604020202020204" pitchFamily="34" charset="0"/>
                        <a:buChar char="•"/>
                      </a:pPr>
                      <a:r>
                        <a:rPr lang="en-US" sz="1800" b="0" i="0" u="none" strike="noStrike" dirty="0">
                          <a:solidFill>
                            <a:srgbClr val="231F20"/>
                          </a:solidFill>
                          <a:effectLst/>
                          <a:latin typeface="Calibri" panose="020F0502020204030204" pitchFamily="34" charset="0"/>
                          <a:cs typeface="Calibri" panose="020F0502020204030204" pitchFamily="34" charset="0"/>
                        </a:rPr>
                        <a:t>Low chest wall compliance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Opiates and other sedatives</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Chronic compensated hypercapnia</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Sleep</a:t>
                      </a:r>
                    </a:p>
                    <a:p>
                      <a:pPr rtl="0" fontAlgn="base">
                        <a:spcBef>
                          <a:spcPts val="0"/>
                        </a:spcBef>
                        <a:spcAft>
                          <a:spcPts val="0"/>
                        </a:spcAft>
                        <a:buFont typeface="Arial" panose="020B0604020202020204" pitchFamily="34" charset="0"/>
                        <a:buChar char="•"/>
                      </a:pPr>
                      <a:r>
                        <a:rPr lang="en-US" sz="1800" b="1" i="0" u="none" strike="noStrike" dirty="0">
                          <a:solidFill>
                            <a:srgbClr val="231F20"/>
                          </a:solidFill>
                          <a:effectLst/>
                          <a:latin typeface="Calibri" panose="020F0502020204030204" pitchFamily="34" charset="0"/>
                          <a:cs typeface="Calibri" panose="020F0502020204030204" pitchFamily="34" charset="0"/>
                        </a:rPr>
                        <a:t>Metabolic alkalosis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074934"/>
                  </a:ext>
                </a:extLst>
              </a:tr>
            </a:tbl>
          </a:graphicData>
        </a:graphic>
      </p:graphicFrame>
      <p:sp>
        <p:nvSpPr>
          <p:cNvPr id="5" name="Rectangle 1">
            <a:extLst>
              <a:ext uri="{FF2B5EF4-FFF2-40B4-BE49-F238E27FC236}">
                <a16:creationId xmlns:a16="http://schemas.microsoft.com/office/drawing/2014/main" id="{E299DC5E-81C3-6410-999F-691F21331959}"/>
              </a:ext>
            </a:extLst>
          </p:cNvPr>
          <p:cNvSpPr>
            <a:spLocks noChangeArrowheads="1"/>
          </p:cNvSpPr>
          <p:nvPr/>
        </p:nvSpPr>
        <p:spPr bwMode="auto">
          <a:xfrm>
            <a:off x="2209800" y="2759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94D70C2-CB7C-9B46-B237-3DEC2EF908F2}"/>
              </a:ext>
            </a:extLst>
          </p:cNvPr>
          <p:cNvSpPr txBox="1"/>
          <p:nvPr/>
        </p:nvSpPr>
        <p:spPr>
          <a:xfrm>
            <a:off x="9374978" y="1901716"/>
            <a:ext cx="3364706" cy="646331"/>
          </a:xfrm>
          <a:prstGeom prst="rect">
            <a:avLst/>
          </a:prstGeom>
          <a:noFill/>
        </p:spPr>
        <p:txBody>
          <a:bodyPr wrap="square" rtlCol="0">
            <a:spAutoFit/>
          </a:bodyPr>
          <a:lstStyle/>
          <a:p>
            <a:r>
              <a:rPr lang="en-US" dirty="0">
                <a:solidFill>
                  <a:srgbClr val="C00000"/>
                </a:solidFill>
              </a:rPr>
              <a:t>*A talk for another day</a:t>
            </a:r>
          </a:p>
          <a:p>
            <a:endParaRPr lang="en-US" dirty="0"/>
          </a:p>
        </p:txBody>
      </p:sp>
    </p:spTree>
    <p:extLst>
      <p:ext uri="{BB962C8B-B14F-4D97-AF65-F5344CB8AC3E}">
        <p14:creationId xmlns:p14="http://schemas.microsoft.com/office/powerpoint/2010/main" val="176138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D054220-436D-B17D-D27E-F50A89F89F3A}"/>
              </a:ext>
            </a:extLst>
          </p:cNvPr>
          <p:cNvSpPr txBox="1"/>
          <p:nvPr/>
        </p:nvSpPr>
        <p:spPr>
          <a:xfrm>
            <a:off x="8458201" y="1268967"/>
            <a:ext cx="336470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 monitor O2</a:t>
            </a:r>
          </a:p>
          <a:p>
            <a:pPr marL="285750" indent="-285750">
              <a:buFont typeface="Arial" panose="020B0604020202020204" pitchFamily="34" charset="0"/>
              <a:buChar char="•"/>
            </a:pPr>
            <a:r>
              <a:rPr lang="en-US" dirty="0"/>
              <a:t>We infer things about CO2 </a:t>
            </a:r>
          </a:p>
          <a:p>
            <a:pPr marL="742950" lvl="1" indent="-285750">
              <a:buFont typeface="Arial" panose="020B0604020202020204" pitchFamily="34" charset="0"/>
              <a:buChar char="•"/>
            </a:pPr>
            <a:r>
              <a:rPr lang="en-US" dirty="0"/>
              <a:t>Patient’s brainstem monitors it for us</a:t>
            </a:r>
          </a:p>
          <a:p>
            <a:r>
              <a:rPr lang="en-US" dirty="0">
                <a:solidFill>
                  <a:srgbClr val="C00000"/>
                </a:solidFill>
              </a:rPr>
              <a:t>When do you need an ABG?</a:t>
            </a:r>
          </a:p>
          <a:p>
            <a:endParaRPr lang="en-US" dirty="0"/>
          </a:p>
        </p:txBody>
      </p:sp>
      <p:sp>
        <p:nvSpPr>
          <p:cNvPr id="10" name="TextBox 9">
            <a:extLst>
              <a:ext uri="{FF2B5EF4-FFF2-40B4-BE49-F238E27FC236}">
                <a16:creationId xmlns:a16="http://schemas.microsoft.com/office/drawing/2014/main" id="{4134EE4A-0D39-03BA-F803-BD1480B9E33C}"/>
              </a:ext>
            </a:extLst>
          </p:cNvPr>
          <p:cNvSpPr txBox="1"/>
          <p:nvPr/>
        </p:nvSpPr>
        <p:spPr>
          <a:xfrm>
            <a:off x="9773842" y="4277985"/>
            <a:ext cx="399256" cy="646331"/>
          </a:xfrm>
          <a:prstGeom prst="rect">
            <a:avLst/>
          </a:prstGeom>
          <a:noFill/>
        </p:spPr>
        <p:txBody>
          <a:bodyPr wrap="square" rtlCol="0">
            <a:spAutoFit/>
          </a:bodyPr>
          <a:lstStyle/>
          <a:p>
            <a:r>
              <a:rPr lang="en-US" dirty="0">
                <a:solidFill>
                  <a:srgbClr val="C00000"/>
                </a:solidFill>
              </a:rPr>
              <a:t>*</a:t>
            </a:r>
          </a:p>
          <a:p>
            <a:endParaRPr lang="en-US" dirty="0"/>
          </a:p>
        </p:txBody>
      </p:sp>
      <p:sp>
        <p:nvSpPr>
          <p:cNvPr id="11" name="TextBox 10">
            <a:extLst>
              <a:ext uri="{FF2B5EF4-FFF2-40B4-BE49-F238E27FC236}">
                <a16:creationId xmlns:a16="http://schemas.microsoft.com/office/drawing/2014/main" id="{F94F3852-A8DB-02B5-9C65-3BDA41EE8245}"/>
              </a:ext>
            </a:extLst>
          </p:cNvPr>
          <p:cNvSpPr txBox="1"/>
          <p:nvPr/>
        </p:nvSpPr>
        <p:spPr>
          <a:xfrm>
            <a:off x="1107679" y="4797316"/>
            <a:ext cx="399256" cy="646331"/>
          </a:xfrm>
          <a:prstGeom prst="rect">
            <a:avLst/>
          </a:prstGeom>
          <a:noFill/>
        </p:spPr>
        <p:txBody>
          <a:bodyPr wrap="square" rtlCol="0">
            <a:spAutoFit/>
          </a:bodyPr>
          <a:lstStyle/>
          <a:p>
            <a:r>
              <a:rPr lang="en-US" dirty="0">
                <a:solidFill>
                  <a:srgbClr val="C00000"/>
                </a:solidFill>
              </a:rPr>
              <a:t>*</a:t>
            </a:r>
          </a:p>
          <a:p>
            <a:endParaRPr lang="en-US" dirty="0"/>
          </a:p>
        </p:txBody>
      </p:sp>
    </p:spTree>
    <p:extLst>
      <p:ext uri="{BB962C8B-B14F-4D97-AF65-F5344CB8AC3E}">
        <p14:creationId xmlns:p14="http://schemas.microsoft.com/office/powerpoint/2010/main" val="95106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682C-0894-53E7-8BDA-8769A86C5635}"/>
              </a:ext>
            </a:extLst>
          </p:cNvPr>
          <p:cNvSpPr>
            <a:spLocks noGrp="1"/>
          </p:cNvSpPr>
          <p:nvPr>
            <p:ph type="title"/>
          </p:nvPr>
        </p:nvSpPr>
        <p:spPr/>
        <p:txBody>
          <a:bodyPr>
            <a:normAutofit fontScale="90000"/>
          </a:bodyPr>
          <a:lstStyle/>
          <a:p>
            <a:r>
              <a:rPr lang="en-US" dirty="0"/>
              <a:t>Cargo Cult Thinking: </a:t>
            </a:r>
            <a:br>
              <a:rPr lang="en-US" dirty="0"/>
            </a:br>
            <a:r>
              <a:rPr lang="en-US" dirty="0"/>
              <a:t>two things occur together → one causes the other</a:t>
            </a:r>
          </a:p>
        </p:txBody>
      </p:sp>
      <p:pic>
        <p:nvPicPr>
          <p:cNvPr id="5" name="Content Placeholder 4" descr="A collage of people and objects&#10;&#10;Description automatically generated">
            <a:extLst>
              <a:ext uri="{FF2B5EF4-FFF2-40B4-BE49-F238E27FC236}">
                <a16:creationId xmlns:a16="http://schemas.microsoft.com/office/drawing/2014/main" id="{A09E335D-267E-0D9D-87FA-185B24CAC0A5}"/>
              </a:ext>
            </a:extLst>
          </p:cNvPr>
          <p:cNvPicPr>
            <a:picLocks noGrp="1" noChangeAspect="1"/>
          </p:cNvPicPr>
          <p:nvPr>
            <p:ph idx="1"/>
          </p:nvPr>
        </p:nvPicPr>
        <p:blipFill>
          <a:blip r:embed="rId3"/>
          <a:stretch>
            <a:fillRect/>
          </a:stretch>
        </p:blipFill>
        <p:spPr>
          <a:xfrm>
            <a:off x="2761330" y="1825625"/>
            <a:ext cx="6669340" cy="4351338"/>
          </a:xfrm>
        </p:spPr>
      </p:pic>
      <p:sp>
        <p:nvSpPr>
          <p:cNvPr id="7" name="TextBox 6">
            <a:extLst>
              <a:ext uri="{FF2B5EF4-FFF2-40B4-BE49-F238E27FC236}">
                <a16:creationId xmlns:a16="http://schemas.microsoft.com/office/drawing/2014/main" id="{0FA7C927-5BD4-9EB4-B0B3-913F3F622CC2}"/>
              </a:ext>
            </a:extLst>
          </p:cNvPr>
          <p:cNvSpPr txBox="1"/>
          <p:nvPr/>
        </p:nvSpPr>
        <p:spPr>
          <a:xfrm>
            <a:off x="1526715" y="6308209"/>
            <a:ext cx="9138570" cy="369332"/>
          </a:xfrm>
          <a:prstGeom prst="rect">
            <a:avLst/>
          </a:prstGeom>
          <a:noFill/>
        </p:spPr>
        <p:txBody>
          <a:bodyPr wrap="square">
            <a:spAutoFit/>
          </a:bodyPr>
          <a:lstStyle/>
          <a:p>
            <a:r>
              <a:rPr lang="en-US" b="0" i="0" dirty="0">
                <a:solidFill>
                  <a:srgbClr val="000000"/>
                </a:solidFill>
                <a:effectLst/>
                <a:latin typeface="Times"/>
              </a:rPr>
              <a:t>“The first principle is that you must not fool yourself—and you are the easiest person to fool.”</a:t>
            </a:r>
            <a:r>
              <a:rPr lang="en-US" dirty="0">
                <a:effectLst/>
                <a:latin typeface="Helvetica Neue" panose="02000503000000020004" pitchFamily="2" charset="0"/>
              </a:rPr>
              <a:t> </a:t>
            </a:r>
          </a:p>
        </p:txBody>
      </p:sp>
    </p:spTree>
    <p:extLst>
      <p:ext uri="{BB962C8B-B14F-4D97-AF65-F5344CB8AC3E}">
        <p14:creationId xmlns:p14="http://schemas.microsoft.com/office/powerpoint/2010/main" val="399266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3" name="Picture 2" descr="A chest x-ray of a person&#10;&#10;Description automatically generated">
            <a:extLst>
              <a:ext uri="{FF2B5EF4-FFF2-40B4-BE49-F238E27FC236}">
                <a16:creationId xmlns:a16="http://schemas.microsoft.com/office/drawing/2014/main" id="{05D4A5A9-0B7B-9A5E-B06F-E769C4B31780}"/>
              </a:ext>
            </a:extLst>
          </p:cNvPr>
          <p:cNvPicPr>
            <a:picLocks noChangeAspect="1"/>
          </p:cNvPicPr>
          <p:nvPr/>
        </p:nvPicPr>
        <p:blipFill>
          <a:blip r:embed="rId6"/>
          <a:stretch>
            <a:fillRect/>
          </a:stretch>
        </p:blipFill>
        <p:spPr>
          <a:xfrm>
            <a:off x="8857088" y="443200"/>
            <a:ext cx="2811156" cy="2696675"/>
          </a:xfrm>
          <a:prstGeom prst="rect">
            <a:avLst/>
          </a:prstGeom>
        </p:spPr>
      </p:pic>
    </p:spTree>
    <p:extLst>
      <p:ext uri="{BB962C8B-B14F-4D97-AF65-F5344CB8AC3E}">
        <p14:creationId xmlns:p14="http://schemas.microsoft.com/office/powerpoint/2010/main" val="2041401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3" name="Picture 2" descr="A chest x-ray of a person&#10;&#10;Description automatically generated">
            <a:extLst>
              <a:ext uri="{FF2B5EF4-FFF2-40B4-BE49-F238E27FC236}">
                <a16:creationId xmlns:a16="http://schemas.microsoft.com/office/drawing/2014/main" id="{05D4A5A9-0B7B-9A5E-B06F-E769C4B31780}"/>
              </a:ext>
            </a:extLst>
          </p:cNvPr>
          <p:cNvPicPr>
            <a:picLocks noChangeAspect="1"/>
          </p:cNvPicPr>
          <p:nvPr/>
        </p:nvPicPr>
        <p:blipFill>
          <a:blip r:embed="rId6"/>
          <a:stretch>
            <a:fillRect/>
          </a:stretch>
        </p:blipFill>
        <p:spPr>
          <a:xfrm>
            <a:off x="8857088" y="443200"/>
            <a:ext cx="2811156" cy="2696675"/>
          </a:xfrm>
          <a:prstGeom prst="rect">
            <a:avLst/>
          </a:prstGeom>
        </p:spPr>
      </p:pic>
      <p:sp>
        <p:nvSpPr>
          <p:cNvPr id="5" name="Rounded Rectangle 4">
            <a:extLst>
              <a:ext uri="{FF2B5EF4-FFF2-40B4-BE49-F238E27FC236}">
                <a16:creationId xmlns:a16="http://schemas.microsoft.com/office/drawing/2014/main" id="{D3D4A6C4-72A6-477D-9DA3-3B11D9A71F7A}"/>
              </a:ext>
            </a:extLst>
          </p:cNvPr>
          <p:cNvSpPr/>
          <p:nvPr/>
        </p:nvSpPr>
        <p:spPr>
          <a:xfrm>
            <a:off x="1293019" y="36353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75DA08E-FE1D-4D65-E7A6-41761067B524}"/>
              </a:ext>
            </a:extLst>
          </p:cNvPr>
          <p:cNvSpPr/>
          <p:nvPr/>
        </p:nvSpPr>
        <p:spPr>
          <a:xfrm>
            <a:off x="1307307" y="4259499"/>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032FECD-1AF7-D34F-C22E-1C227239BE61}"/>
              </a:ext>
            </a:extLst>
          </p:cNvPr>
          <p:cNvSpPr/>
          <p:nvPr/>
        </p:nvSpPr>
        <p:spPr>
          <a:xfrm>
            <a:off x="8246270" y="5806726"/>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13A1B15-BE41-1406-1068-3F4B78B25654}"/>
              </a:ext>
            </a:extLst>
          </p:cNvPr>
          <p:cNvSpPr/>
          <p:nvPr/>
        </p:nvSpPr>
        <p:spPr>
          <a:xfrm>
            <a:off x="1307307" y="488594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3EF999-D4DB-04FD-5EA1-D855FA9E8C0D}"/>
              </a:ext>
            </a:extLst>
          </p:cNvPr>
          <p:cNvSpPr txBox="1"/>
          <p:nvPr/>
        </p:nvSpPr>
        <p:spPr>
          <a:xfrm>
            <a:off x="1463397" y="5568932"/>
            <a:ext cx="3364706" cy="646331"/>
          </a:xfrm>
          <a:prstGeom prst="rect">
            <a:avLst/>
          </a:prstGeom>
          <a:noFill/>
        </p:spPr>
        <p:txBody>
          <a:bodyPr wrap="square" rtlCol="0">
            <a:spAutoFit/>
          </a:bodyPr>
          <a:lstStyle/>
          <a:p>
            <a:r>
              <a:rPr lang="en-US" dirty="0">
                <a:solidFill>
                  <a:srgbClr val="C00000"/>
                </a:solidFill>
              </a:rPr>
              <a:t>*Severity of illness dependent</a:t>
            </a:r>
          </a:p>
          <a:p>
            <a:endParaRPr lang="en-US" dirty="0"/>
          </a:p>
        </p:txBody>
      </p:sp>
    </p:spTree>
    <p:extLst>
      <p:ext uri="{BB962C8B-B14F-4D97-AF65-F5344CB8AC3E}">
        <p14:creationId xmlns:p14="http://schemas.microsoft.com/office/powerpoint/2010/main" val="4113138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18434" name="Picture 2" descr="Pleural Effusion | Emergency Care Institute">
            <a:extLst>
              <a:ext uri="{FF2B5EF4-FFF2-40B4-BE49-F238E27FC236}">
                <a16:creationId xmlns:a16="http://schemas.microsoft.com/office/drawing/2014/main" id="{D52DBAB1-9995-61FC-B422-06CE2781262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59057" y="268288"/>
            <a:ext cx="286385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9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18434" name="Picture 2" descr="Pleural Effusion | Emergency Care Institute">
            <a:extLst>
              <a:ext uri="{FF2B5EF4-FFF2-40B4-BE49-F238E27FC236}">
                <a16:creationId xmlns:a16="http://schemas.microsoft.com/office/drawing/2014/main" id="{D52DBAB1-9995-61FC-B422-06CE2781262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959057" y="268288"/>
            <a:ext cx="2863850" cy="28448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4DDD809B-603E-1361-D837-14D5A4C634B7}"/>
              </a:ext>
            </a:extLst>
          </p:cNvPr>
          <p:cNvSpPr/>
          <p:nvPr/>
        </p:nvSpPr>
        <p:spPr>
          <a:xfrm>
            <a:off x="9882306" y="58070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E8B5CD0-647D-4DC7-2776-8DF122EF157E}"/>
              </a:ext>
            </a:extLst>
          </p:cNvPr>
          <p:cNvSpPr/>
          <p:nvPr/>
        </p:nvSpPr>
        <p:spPr>
          <a:xfrm>
            <a:off x="8241744" y="3631443"/>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8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0482" name="Picture 2" descr="Pneumothorax Imaging">
            <a:extLst>
              <a:ext uri="{FF2B5EF4-FFF2-40B4-BE49-F238E27FC236}">
                <a16:creationId xmlns:a16="http://schemas.microsoft.com/office/drawing/2014/main" id="{90CEA687-743B-D6D9-A6C2-9F5DB2177BE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0142" y="340519"/>
            <a:ext cx="3280409"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5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0482" name="Picture 2" descr="Pneumothorax Imaging">
            <a:extLst>
              <a:ext uri="{FF2B5EF4-FFF2-40B4-BE49-F238E27FC236}">
                <a16:creationId xmlns:a16="http://schemas.microsoft.com/office/drawing/2014/main" id="{90CEA687-743B-D6D9-A6C2-9F5DB2177BE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0142" y="340519"/>
            <a:ext cx="3280409" cy="270033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F249BAA1-81E6-0B89-18DE-B451E0B65FDE}"/>
              </a:ext>
            </a:extLst>
          </p:cNvPr>
          <p:cNvSpPr/>
          <p:nvPr/>
        </p:nvSpPr>
        <p:spPr>
          <a:xfrm>
            <a:off x="8236744" y="3645449"/>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445E7C3-8380-6798-D2E4-910D7DE6DB15}"/>
              </a:ext>
            </a:extLst>
          </p:cNvPr>
          <p:cNvSpPr/>
          <p:nvPr/>
        </p:nvSpPr>
        <p:spPr>
          <a:xfrm>
            <a:off x="1307307" y="488594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B01A03-74E6-1BFF-1689-E9285F9D13C3}"/>
              </a:ext>
            </a:extLst>
          </p:cNvPr>
          <p:cNvSpPr txBox="1"/>
          <p:nvPr/>
        </p:nvSpPr>
        <p:spPr>
          <a:xfrm>
            <a:off x="1463397" y="5568932"/>
            <a:ext cx="3364706" cy="923330"/>
          </a:xfrm>
          <a:prstGeom prst="rect">
            <a:avLst/>
          </a:prstGeom>
          <a:noFill/>
        </p:spPr>
        <p:txBody>
          <a:bodyPr wrap="square" rtlCol="0">
            <a:spAutoFit/>
          </a:bodyPr>
          <a:lstStyle/>
          <a:p>
            <a:r>
              <a:rPr lang="en-US" dirty="0">
                <a:solidFill>
                  <a:srgbClr val="C00000"/>
                </a:solidFill>
              </a:rPr>
              <a:t>*Pain and pleural irritation causing hyperventilation.</a:t>
            </a:r>
          </a:p>
          <a:p>
            <a:r>
              <a:rPr lang="en-US" dirty="0">
                <a:solidFill>
                  <a:srgbClr val="C00000"/>
                </a:solidFill>
              </a:rPr>
              <a:t>Perhaps met acid from tension</a:t>
            </a:r>
          </a:p>
        </p:txBody>
      </p:sp>
    </p:spTree>
    <p:extLst>
      <p:ext uri="{BB962C8B-B14F-4D97-AF65-F5344CB8AC3E}">
        <p14:creationId xmlns:p14="http://schemas.microsoft.com/office/powerpoint/2010/main" val="1546115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2530" name="Picture 2" descr="Pulmonary emphysema | Radiology Reference Article | Radiopaedia.org">
            <a:extLst>
              <a:ext uri="{FF2B5EF4-FFF2-40B4-BE49-F238E27FC236}">
                <a16:creationId xmlns:a16="http://schemas.microsoft.com/office/drawing/2014/main" id="{61281FC4-DEF1-D295-7182-B435F30DAD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15412" y="419312"/>
            <a:ext cx="2652832" cy="306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81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2530" name="Picture 2" descr="Pulmonary emphysema | Radiology Reference Article | Radiopaedia.org">
            <a:extLst>
              <a:ext uri="{FF2B5EF4-FFF2-40B4-BE49-F238E27FC236}">
                <a16:creationId xmlns:a16="http://schemas.microsoft.com/office/drawing/2014/main" id="{61281FC4-DEF1-D295-7182-B435F30DAD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15412" y="419312"/>
            <a:ext cx="2652832" cy="306149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F43B70C2-A62F-D35E-29D0-739C8E186B48}"/>
              </a:ext>
            </a:extLst>
          </p:cNvPr>
          <p:cNvSpPr/>
          <p:nvPr/>
        </p:nvSpPr>
        <p:spPr>
          <a:xfrm>
            <a:off x="1307307" y="4278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DCED98F-F31A-7601-FAB9-4B7432CF4043}"/>
              </a:ext>
            </a:extLst>
          </p:cNvPr>
          <p:cNvSpPr/>
          <p:nvPr/>
        </p:nvSpPr>
        <p:spPr>
          <a:xfrm>
            <a:off x="1293019" y="3635314"/>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5B663C0-70DD-8946-FF60-510DCC52C818}"/>
              </a:ext>
            </a:extLst>
          </p:cNvPr>
          <p:cNvSpPr/>
          <p:nvPr/>
        </p:nvSpPr>
        <p:spPr>
          <a:xfrm>
            <a:off x="6560344" y="5802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A8C2F0F-AFE6-4046-C0A3-324FFD54DF94}"/>
              </a:ext>
            </a:extLst>
          </p:cNvPr>
          <p:cNvSpPr/>
          <p:nvPr/>
        </p:nvSpPr>
        <p:spPr>
          <a:xfrm>
            <a:off x="8229482" y="364367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5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4578" name="Picture 2" descr="Pulmonary edema | Radiology Reference Article | Radiopaedia.org">
            <a:extLst>
              <a:ext uri="{FF2B5EF4-FFF2-40B4-BE49-F238E27FC236}">
                <a16:creationId xmlns:a16="http://schemas.microsoft.com/office/drawing/2014/main" id="{34419C4C-044B-9FC4-4F55-201E356F8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93806" y="376238"/>
            <a:ext cx="31911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468778-3278-9B84-9D49-04523E8D3049}"/>
              </a:ext>
            </a:extLst>
          </p:cNvPr>
          <p:cNvPicPr>
            <a:picLocks noChangeAspect="1"/>
          </p:cNvPicPr>
          <p:nvPr/>
        </p:nvPicPr>
        <p:blipFill>
          <a:blip r:embed="rId3"/>
          <a:stretch>
            <a:fillRect/>
          </a:stretch>
        </p:blipFill>
        <p:spPr>
          <a:xfrm>
            <a:off x="1307307" y="1257542"/>
            <a:ext cx="10244137" cy="5235333"/>
          </a:xfrm>
          <a:prstGeom prst="rect">
            <a:avLst/>
          </a:prstGeom>
        </p:spPr>
      </p:pic>
      <p:sp>
        <p:nvSpPr>
          <p:cNvPr id="2" name="Title 1">
            <a:extLst>
              <a:ext uri="{FF2B5EF4-FFF2-40B4-BE49-F238E27FC236}">
                <a16:creationId xmlns:a16="http://schemas.microsoft.com/office/drawing/2014/main" id="{6610A01A-20FB-0A44-09E8-F47E6DB53185}"/>
              </a:ext>
            </a:extLst>
          </p:cNvPr>
          <p:cNvSpPr>
            <a:spLocks noGrp="1"/>
          </p:cNvSpPr>
          <p:nvPr>
            <p:ph type="title"/>
          </p:nvPr>
        </p:nvSpPr>
        <p:spPr/>
        <p:txBody>
          <a:bodyPr/>
          <a:lstStyle/>
          <a:p>
            <a:r>
              <a:rPr lang="en-US" dirty="0"/>
              <a:t>Schema for Ventilatory Failure</a:t>
            </a:r>
          </a:p>
        </p:txBody>
      </p:sp>
      <p:pic>
        <p:nvPicPr>
          <p:cNvPr id="16388" name="Picture 4">
            <a:extLst>
              <a:ext uri="{FF2B5EF4-FFF2-40B4-BE49-F238E27FC236}">
                <a16:creationId xmlns:a16="http://schemas.microsoft.com/office/drawing/2014/main" id="{4441962C-0A51-B770-E26E-CA46B0AD1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28103" y="2601572"/>
            <a:ext cx="1372673" cy="10766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E7C8F8-7A85-3866-D00C-684EDAEE6B83}"/>
                  </a:ext>
                </a:extLst>
              </p:cNvPr>
              <p:cNvSpPr txBox="1"/>
              <p:nvPr/>
            </p:nvSpPr>
            <p:spPr>
              <a:xfrm>
                <a:off x="-1382315" y="2023480"/>
                <a:ext cx="6093618" cy="848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𝑉𝐸</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solidFill>
                                <a:schemeClr val="accent6">
                                  <a:lumMod val="75000"/>
                                </a:schemeClr>
                              </a:solidFill>
                              <a:latin typeface="Cambria Math" panose="02040503050406030204" pitchFamily="18" charset="0"/>
                            </a:rPr>
                            <m:t>𝑉𝐶𝑂</m:t>
                          </m:r>
                          <m:r>
                            <a:rPr lang="en-US" b="0" i="1" baseline="-25000" smtClean="0">
                              <a:solidFill>
                                <a:schemeClr val="accent6">
                                  <a:lumMod val="75000"/>
                                </a:schemeClr>
                              </a:solidFill>
                              <a:latin typeface="Cambria Math" panose="02040503050406030204" pitchFamily="18" charset="0"/>
                            </a:rPr>
                            <m:t>2</m:t>
                          </m:r>
                        </m:num>
                        <m:den>
                          <m:d>
                            <m:dPr>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1 −</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𝑉𝑑</m:t>
                                  </m:r>
                                </m:num>
                                <m:den>
                                  <m:r>
                                    <a:rPr lang="en-US" b="0" i="1" smtClean="0">
                                      <a:solidFill>
                                        <a:srgbClr val="0070C0"/>
                                      </a:solidFill>
                                      <a:latin typeface="Cambria Math" panose="02040503050406030204" pitchFamily="18" charset="0"/>
                                    </a:rPr>
                                    <m:t>𝑉𝑡</m:t>
                                  </m:r>
                                </m:den>
                              </m:f>
                            </m:e>
                          </m:d>
                          <m:r>
                            <a:rPr lang="en-US" b="0" i="1" smtClean="0">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𝑃𝑎𝐶𝑂</m:t>
                          </m:r>
                          <m:r>
                            <a:rPr lang="en-US" b="0" i="1" baseline="-25000" smtClean="0">
                              <a:solidFill>
                                <a:schemeClr val="accent2">
                                  <a:lumMod val="75000"/>
                                </a:schemeClr>
                              </a:solidFill>
                              <a:latin typeface="Cambria Math" panose="02040503050406030204" pitchFamily="18" charset="0"/>
                            </a:rPr>
                            <m:t>2</m:t>
                          </m:r>
                        </m:den>
                      </m:f>
                    </m:oMath>
                  </m:oMathPara>
                </a14:m>
                <a:endParaRPr lang="en-US" dirty="0"/>
              </a:p>
            </p:txBody>
          </p:sp>
        </mc:Choice>
        <mc:Fallback xmlns="">
          <p:sp>
            <p:nvSpPr>
              <p:cNvPr id="7" name="TextBox 6">
                <a:extLst>
                  <a:ext uri="{FF2B5EF4-FFF2-40B4-BE49-F238E27FC236}">
                    <a16:creationId xmlns:a16="http://schemas.microsoft.com/office/drawing/2014/main" id="{2FE7C8F8-7A85-3866-D00C-684EDAEE6B83}"/>
                  </a:ext>
                </a:extLst>
              </p:cNvPr>
              <p:cNvSpPr txBox="1">
                <a:spLocks noRot="1" noChangeAspect="1" noMove="1" noResize="1" noEditPoints="1" noAdjustHandles="1" noChangeArrowheads="1" noChangeShapeType="1" noTextEdit="1"/>
              </p:cNvSpPr>
              <p:nvPr/>
            </p:nvSpPr>
            <p:spPr>
              <a:xfrm>
                <a:off x="-1382315" y="2023480"/>
                <a:ext cx="6093618" cy="848309"/>
              </a:xfrm>
              <a:prstGeom prst="rect">
                <a:avLst/>
              </a:prstGeom>
              <a:blipFill>
                <a:blip r:embed="rId5"/>
                <a:stretch>
                  <a:fillRect b="-1471"/>
                </a:stretch>
              </a:blipFill>
            </p:spPr>
            <p:txBody>
              <a:bodyPr/>
              <a:lstStyle/>
              <a:p>
                <a:r>
                  <a:rPr lang="en-US">
                    <a:noFill/>
                  </a:rPr>
                  <a:t> </a:t>
                </a:r>
              </a:p>
            </p:txBody>
          </p:sp>
        </mc:Fallback>
      </mc:AlternateContent>
      <p:pic>
        <p:nvPicPr>
          <p:cNvPr id="24578" name="Picture 2" descr="Pulmonary edema | Radiology Reference Article | Radiopaedia.org">
            <a:extLst>
              <a:ext uri="{FF2B5EF4-FFF2-40B4-BE49-F238E27FC236}">
                <a16:creationId xmlns:a16="http://schemas.microsoft.com/office/drawing/2014/main" id="{34419C4C-044B-9FC4-4F55-201E356F8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93806" y="376238"/>
            <a:ext cx="3191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14F292C3-06CA-2099-ABDD-C85CC6B93090}"/>
              </a:ext>
            </a:extLst>
          </p:cNvPr>
          <p:cNvSpPr/>
          <p:nvPr/>
        </p:nvSpPr>
        <p:spPr>
          <a:xfrm>
            <a:off x="1307307" y="4278251"/>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2F5AA4F1-40A4-EE29-14E7-229EEE597483}"/>
              </a:ext>
            </a:extLst>
          </p:cNvPr>
          <p:cNvSpPr/>
          <p:nvPr/>
        </p:nvSpPr>
        <p:spPr>
          <a:xfrm>
            <a:off x="1307307" y="4868187"/>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F839D23-9CEE-7502-F49A-2B9A9F2564FD}"/>
              </a:ext>
            </a:extLst>
          </p:cNvPr>
          <p:cNvSpPr/>
          <p:nvPr/>
        </p:nvSpPr>
        <p:spPr>
          <a:xfrm>
            <a:off x="8236745" y="5802100"/>
            <a:ext cx="1669138" cy="575648"/>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7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6160-F95D-4F70-C85E-E56E1CFE8E79}"/>
              </a:ext>
            </a:extLst>
          </p:cNvPr>
          <p:cNvSpPr>
            <a:spLocks noGrp="1"/>
          </p:cNvSpPr>
          <p:nvPr>
            <p:ph type="title"/>
          </p:nvPr>
        </p:nvSpPr>
        <p:spPr/>
        <p:txBody>
          <a:bodyPr/>
          <a:lstStyle/>
          <a:p>
            <a:r>
              <a:rPr lang="en-US" dirty="0"/>
              <a:t>Hypoxemia and Dyspnea</a:t>
            </a:r>
          </a:p>
        </p:txBody>
      </p:sp>
      <p:pic>
        <p:nvPicPr>
          <p:cNvPr id="5" name="Picture 4" descr="A chest x-ray of a person&#10;&#10;Description automatically generated">
            <a:extLst>
              <a:ext uri="{FF2B5EF4-FFF2-40B4-BE49-F238E27FC236}">
                <a16:creationId xmlns:a16="http://schemas.microsoft.com/office/drawing/2014/main" id="{54BF3404-D4B1-3602-AE15-80EB057263F6}"/>
              </a:ext>
            </a:extLst>
          </p:cNvPr>
          <p:cNvPicPr>
            <a:picLocks noChangeAspect="1"/>
          </p:cNvPicPr>
          <p:nvPr/>
        </p:nvPicPr>
        <p:blipFill>
          <a:blip r:embed="rId3"/>
          <a:stretch>
            <a:fillRect/>
          </a:stretch>
        </p:blipFill>
        <p:spPr>
          <a:xfrm>
            <a:off x="838200" y="1690688"/>
            <a:ext cx="4533900" cy="4349262"/>
          </a:xfrm>
          <a:prstGeom prst="rect">
            <a:avLst/>
          </a:prstGeom>
        </p:spPr>
      </p:pic>
      <p:pic>
        <p:nvPicPr>
          <p:cNvPr id="7" name="Picture 6" descr="A person with her eyes closed wearing a oxygen mask&#10;&#10;Description automatically generated">
            <a:extLst>
              <a:ext uri="{FF2B5EF4-FFF2-40B4-BE49-F238E27FC236}">
                <a16:creationId xmlns:a16="http://schemas.microsoft.com/office/drawing/2014/main" id="{AA3EFC46-9C4F-FE88-509D-0E8CEA2ED40B}"/>
              </a:ext>
            </a:extLst>
          </p:cNvPr>
          <p:cNvPicPr>
            <a:picLocks noChangeAspect="1"/>
          </p:cNvPicPr>
          <p:nvPr/>
        </p:nvPicPr>
        <p:blipFill>
          <a:blip r:embed="rId4"/>
          <a:stretch>
            <a:fillRect/>
          </a:stretch>
        </p:blipFill>
        <p:spPr>
          <a:xfrm>
            <a:off x="6415088" y="1592263"/>
            <a:ext cx="5086350" cy="4429363"/>
          </a:xfrm>
          <a:prstGeom prst="rect">
            <a:avLst/>
          </a:prstGeom>
        </p:spPr>
      </p:pic>
    </p:spTree>
    <p:extLst>
      <p:ext uri="{BB962C8B-B14F-4D97-AF65-F5344CB8AC3E}">
        <p14:creationId xmlns:p14="http://schemas.microsoft.com/office/powerpoint/2010/main" val="831662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D49-EB49-DCBE-834B-2068B4FE209C}"/>
              </a:ext>
            </a:extLst>
          </p:cNvPr>
          <p:cNvSpPr>
            <a:spLocks noGrp="1"/>
          </p:cNvSpPr>
          <p:nvPr>
            <p:ph type="title"/>
          </p:nvPr>
        </p:nvSpPr>
        <p:spPr/>
        <p:txBody>
          <a:bodyPr/>
          <a:lstStyle/>
          <a:p>
            <a:r>
              <a:rPr lang="en-US" dirty="0"/>
              <a:t>Reminder of the Caveat*</a:t>
            </a:r>
          </a:p>
        </p:txBody>
      </p:sp>
      <p:sp>
        <p:nvSpPr>
          <p:cNvPr id="3" name="Content Placeholder 2">
            <a:extLst>
              <a:ext uri="{FF2B5EF4-FFF2-40B4-BE49-F238E27FC236}">
                <a16:creationId xmlns:a16="http://schemas.microsoft.com/office/drawing/2014/main" id="{A6089652-F05F-598A-7888-3A8826954BE4}"/>
              </a:ext>
            </a:extLst>
          </p:cNvPr>
          <p:cNvSpPr>
            <a:spLocks noGrp="1"/>
          </p:cNvSpPr>
          <p:nvPr>
            <p:ph idx="1"/>
          </p:nvPr>
        </p:nvSpPr>
        <p:spPr/>
        <p:txBody>
          <a:bodyPr/>
          <a:lstStyle/>
          <a:p>
            <a:pPr lvl="1"/>
            <a:r>
              <a:rPr lang="en-US" dirty="0"/>
              <a:t>We will focus on a *SIMPLIFIED* model (chemo-sensation) because it leads you to focus on the right thing</a:t>
            </a:r>
          </a:p>
          <a:p>
            <a:pPr lvl="1"/>
            <a:r>
              <a:rPr lang="en-US" dirty="0"/>
              <a:t>You should know that reality is slightly messier:</a:t>
            </a:r>
          </a:p>
          <a:p>
            <a:pPr lvl="2"/>
            <a:r>
              <a:rPr lang="en-US" dirty="0"/>
              <a:t>Hypoxemia and CO2 flux abnormalities interact</a:t>
            </a:r>
          </a:p>
          <a:p>
            <a:pPr lvl="2"/>
            <a:r>
              <a:rPr lang="en-US" dirty="0"/>
              <a:t>Respiratory control and dyspnea also respond to metabolic rate directly, cortical inputs, and sensory receptors in the lung</a:t>
            </a:r>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08FBFBD8-4751-A194-9EBC-2BAB701257FC}"/>
              </a:ext>
            </a:extLst>
          </p:cNvPr>
          <p:cNvGraphicFramePr>
            <a:graphicFrameLocks noGrp="1"/>
          </p:cNvGraphicFramePr>
          <p:nvPr>
            <p:extLst>
              <p:ext uri="{D42A27DB-BD31-4B8C-83A1-F6EECF244321}">
                <p14:modId xmlns:p14="http://schemas.microsoft.com/office/powerpoint/2010/main" val="758041945"/>
              </p:ext>
            </p:extLst>
          </p:nvPr>
        </p:nvGraphicFramePr>
        <p:xfrm>
          <a:off x="838200" y="4248677"/>
          <a:ext cx="10515600" cy="224419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602147802"/>
                    </a:ext>
                  </a:extLst>
                </a:gridCol>
                <a:gridCol w="3505200">
                  <a:extLst>
                    <a:ext uri="{9D8B030D-6E8A-4147-A177-3AD203B41FA5}">
                      <a16:colId xmlns:a16="http://schemas.microsoft.com/office/drawing/2014/main" val="485614782"/>
                    </a:ext>
                  </a:extLst>
                </a:gridCol>
                <a:gridCol w="3505200">
                  <a:extLst>
                    <a:ext uri="{9D8B030D-6E8A-4147-A177-3AD203B41FA5}">
                      <a16:colId xmlns:a16="http://schemas.microsoft.com/office/drawing/2014/main" val="2535519791"/>
                    </a:ext>
                  </a:extLst>
                </a:gridCol>
              </a:tblGrid>
              <a:tr h="1122099">
                <a:tc>
                  <a:txBody>
                    <a:bodyPr/>
                    <a:lstStyle/>
                    <a:p>
                      <a:r>
                        <a:rPr lang="en-US" dirty="0"/>
                        <a:t>How people think about O2 and CO2 problems </a:t>
                      </a:r>
                    </a:p>
                  </a:txBody>
                  <a:tcPr/>
                </a:tc>
                <a:tc>
                  <a:txBody>
                    <a:bodyPr/>
                    <a:lstStyle/>
                    <a:p>
                      <a:r>
                        <a:rPr lang="en-US" dirty="0"/>
                        <a:t>How O2 and CO2 problems really are</a:t>
                      </a:r>
                    </a:p>
                  </a:txBody>
                  <a:tcPr/>
                </a:tc>
                <a:tc>
                  <a:txBody>
                    <a:bodyPr/>
                    <a:lstStyle/>
                    <a:p>
                      <a:r>
                        <a:rPr lang="en-US" dirty="0"/>
                        <a:t>How the model presents O2 and CO2 problems</a:t>
                      </a:r>
                    </a:p>
                  </a:txBody>
                  <a:tcPr/>
                </a:tc>
                <a:extLst>
                  <a:ext uri="{0D108BD9-81ED-4DB2-BD59-A6C34878D82A}">
                    <a16:rowId xmlns:a16="http://schemas.microsoft.com/office/drawing/2014/main" val="219935807"/>
                  </a:ext>
                </a:extLst>
              </a:tr>
              <a:tr h="1122099">
                <a:tc>
                  <a:txBody>
                    <a:bodyPr/>
                    <a:lstStyle/>
                    <a:p>
                      <a:r>
                        <a:rPr lang="en-US" dirty="0"/>
                        <a:t>Totally overlapping</a:t>
                      </a:r>
                    </a:p>
                  </a:txBody>
                  <a:tcPr/>
                </a:tc>
                <a:tc>
                  <a:txBody>
                    <a:bodyPr/>
                    <a:lstStyle/>
                    <a:p>
                      <a:r>
                        <a:rPr lang="en-US" dirty="0"/>
                        <a:t>Slight overlap</a:t>
                      </a:r>
                    </a:p>
                  </a:txBody>
                  <a:tcPr/>
                </a:tc>
                <a:tc>
                  <a:txBody>
                    <a:bodyPr/>
                    <a:lstStyle/>
                    <a:p>
                      <a:r>
                        <a:rPr lang="en-US"/>
                        <a:t>Completely separate.</a:t>
                      </a:r>
                      <a:endParaRPr lang="en-US" dirty="0"/>
                    </a:p>
                  </a:txBody>
                  <a:tcPr/>
                </a:tc>
                <a:extLst>
                  <a:ext uri="{0D108BD9-81ED-4DB2-BD59-A6C34878D82A}">
                    <a16:rowId xmlns:a16="http://schemas.microsoft.com/office/drawing/2014/main" val="538698228"/>
                  </a:ext>
                </a:extLst>
              </a:tr>
            </a:tbl>
          </a:graphicData>
        </a:graphic>
      </p:graphicFrame>
    </p:spTree>
    <p:extLst>
      <p:ext uri="{BB962C8B-B14F-4D97-AF65-F5344CB8AC3E}">
        <p14:creationId xmlns:p14="http://schemas.microsoft.com/office/powerpoint/2010/main" val="118502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95E4-9DF6-FA41-1192-EDE245C36396}"/>
              </a:ext>
            </a:extLst>
          </p:cNvPr>
          <p:cNvSpPr>
            <a:spLocks noGrp="1"/>
          </p:cNvSpPr>
          <p:nvPr>
            <p:ph type="title"/>
          </p:nvPr>
        </p:nvSpPr>
        <p:spPr/>
        <p:txBody>
          <a:bodyPr>
            <a:normAutofit/>
          </a:bodyPr>
          <a:lstStyle/>
          <a:p>
            <a:r>
              <a:rPr lang="en-US" dirty="0"/>
              <a:t>Summary: </a:t>
            </a:r>
          </a:p>
        </p:txBody>
      </p:sp>
      <p:sp>
        <p:nvSpPr>
          <p:cNvPr id="3" name="Content Placeholder 2">
            <a:extLst>
              <a:ext uri="{FF2B5EF4-FFF2-40B4-BE49-F238E27FC236}">
                <a16:creationId xmlns:a16="http://schemas.microsoft.com/office/drawing/2014/main" id="{C2DAA7AA-8F1A-FF20-EE80-24EB432299A2}"/>
              </a:ext>
            </a:extLst>
          </p:cNvPr>
          <p:cNvSpPr>
            <a:spLocks noGrp="1"/>
          </p:cNvSpPr>
          <p:nvPr>
            <p:ph idx="1"/>
          </p:nvPr>
        </p:nvSpPr>
        <p:spPr/>
        <p:txBody>
          <a:bodyPr>
            <a:normAutofit lnSpcReduction="10000"/>
          </a:bodyPr>
          <a:lstStyle/>
          <a:p>
            <a:r>
              <a:rPr lang="en-US" dirty="0">
                <a:latin typeface="Helvetica Neue" panose="02000503000000020004" pitchFamily="2" charset="0"/>
              </a:rPr>
              <a:t>Keep O</a:t>
            </a:r>
            <a:r>
              <a:rPr lang="en-US" baseline="-25000" dirty="0">
                <a:latin typeface="Helvetica Neue" panose="02000503000000020004" pitchFamily="2" charset="0"/>
              </a:rPr>
              <a:t>2</a:t>
            </a:r>
            <a:r>
              <a:rPr lang="en-US" dirty="0">
                <a:latin typeface="Helvetica Neue" panose="02000503000000020004" pitchFamily="2" charset="0"/>
              </a:rPr>
              <a:t> and CO</a:t>
            </a:r>
            <a:r>
              <a:rPr lang="en-US" baseline="-25000" dirty="0">
                <a:latin typeface="Helvetica Neue" panose="02000503000000020004" pitchFamily="2" charset="0"/>
              </a:rPr>
              <a:t>2</a:t>
            </a:r>
            <a:r>
              <a:rPr lang="en-US" dirty="0">
                <a:latin typeface="Helvetica Neue" panose="02000503000000020004" pitchFamily="2" charset="0"/>
              </a:rPr>
              <a:t> problems separate in your thinking</a:t>
            </a:r>
          </a:p>
          <a:p>
            <a:r>
              <a:rPr lang="en-US" dirty="0">
                <a:latin typeface="Helvetica Neue" panose="02000503000000020004" pitchFamily="2" charset="0"/>
              </a:rPr>
              <a:t>Low O</a:t>
            </a:r>
            <a:r>
              <a:rPr lang="en-US" baseline="-25000" dirty="0">
                <a:latin typeface="Helvetica Neue" panose="02000503000000020004" pitchFamily="2" charset="0"/>
              </a:rPr>
              <a:t>2</a:t>
            </a:r>
            <a:r>
              <a:rPr lang="en-US" dirty="0">
                <a:latin typeface="Helvetica Neue" panose="02000503000000020004" pitchFamily="2" charset="0"/>
              </a:rPr>
              <a:t> is not the main cause of dyspnea</a:t>
            </a:r>
          </a:p>
          <a:p>
            <a:pPr lvl="1"/>
            <a:r>
              <a:rPr lang="en-US" dirty="0">
                <a:effectLst/>
                <a:latin typeface="Helvetica Neue" panose="02000503000000020004" pitchFamily="2" charset="0"/>
              </a:rPr>
              <a:t>If it’s real and it doesn’t get better with 6L, it’s shunting.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Symptoms are driven by CO</a:t>
            </a:r>
            <a:r>
              <a:rPr lang="en-US" baseline="-25000" dirty="0">
                <a:effectLst/>
                <a:latin typeface="Helvetica Neue" panose="02000503000000020004" pitchFamily="2" charset="0"/>
              </a:rPr>
              <a:t>2</a:t>
            </a:r>
            <a:r>
              <a:rPr lang="en-US" dirty="0">
                <a:effectLst/>
                <a:latin typeface="Helvetica Neue" panose="02000503000000020004" pitchFamily="2" charset="0"/>
              </a:rPr>
              <a:t> flux</a:t>
            </a:r>
          </a:p>
          <a:p>
            <a:pPr lvl="1"/>
            <a:r>
              <a:rPr lang="en-US" dirty="0">
                <a:effectLst/>
                <a:latin typeface="Helvetica Neue" panose="02000503000000020004" pitchFamily="2" charset="0"/>
              </a:rPr>
              <a:t>Symptoms occur when it’s hard to sustain what you need</a:t>
            </a:r>
          </a:p>
          <a:p>
            <a:pPr>
              <a:buFont typeface="Arial" panose="020B0604020202020204" pitchFamily="34" charset="0"/>
              <a:buChar char="•"/>
            </a:pPr>
            <a:r>
              <a:rPr lang="en-US" dirty="0">
                <a:effectLst/>
                <a:latin typeface="Helvetica Neue" panose="02000503000000020004" pitchFamily="2" charset="0"/>
              </a:rPr>
              <a:t>Do they need a lot?  </a:t>
            </a:r>
          </a:p>
          <a:p>
            <a:pPr lvl="1"/>
            <a:r>
              <a:rPr lang="en-US" dirty="0">
                <a:latin typeface="Helvetica Neue" panose="02000503000000020004" pitchFamily="2" charset="0"/>
              </a:rPr>
              <a:t>High metabolic rate, Inefficient Ventilation, Low blood CO2</a:t>
            </a:r>
            <a:endParaRPr lang="en-US" dirty="0">
              <a:effectLst/>
              <a:latin typeface="Helvetica Neue" panose="02000503000000020004" pitchFamily="2" charset="0"/>
            </a:endParaRPr>
          </a:p>
          <a:p>
            <a:pPr>
              <a:buFont typeface="Arial" panose="020B0604020202020204" pitchFamily="34" charset="0"/>
              <a:buChar char="•"/>
            </a:pPr>
            <a:r>
              <a:rPr lang="en-US" dirty="0">
                <a:latin typeface="Helvetica Neue" panose="02000503000000020004" pitchFamily="2" charset="0"/>
              </a:rPr>
              <a:t>Can they not sustain much?</a:t>
            </a:r>
          </a:p>
          <a:p>
            <a:pPr lvl="1"/>
            <a:r>
              <a:rPr lang="en-US" dirty="0">
                <a:latin typeface="Helvetica Neue" panose="02000503000000020004" pitchFamily="2" charset="0"/>
              </a:rPr>
              <a:t>Bellows don’t work, Breathing control doesn’t work*, Loads on system</a:t>
            </a:r>
            <a:endParaRPr lang="en-US" dirty="0"/>
          </a:p>
          <a:p>
            <a:endParaRPr lang="en-US" dirty="0"/>
          </a:p>
        </p:txBody>
      </p:sp>
      <p:sp>
        <p:nvSpPr>
          <p:cNvPr id="6" name="Title 1">
            <a:extLst>
              <a:ext uri="{FF2B5EF4-FFF2-40B4-BE49-F238E27FC236}">
                <a16:creationId xmlns:a16="http://schemas.microsoft.com/office/drawing/2014/main" id="{8CE536C5-EE78-98EA-F3D2-92691FA1F15C}"/>
              </a:ext>
            </a:extLst>
          </p:cNvPr>
          <p:cNvSpPr txBox="1">
            <a:spLocks/>
          </p:cNvSpPr>
          <p:nvPr/>
        </p:nvSpPr>
        <p:spPr>
          <a:xfrm>
            <a:off x="8636000" y="440133"/>
            <a:ext cx="2717800" cy="48180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Email: </a:t>
            </a:r>
            <a:r>
              <a:rPr lang="en-US" sz="1600" dirty="0" err="1"/>
              <a:t>brian.locke@hsc.utah.edu</a:t>
            </a:r>
            <a:endParaRPr lang="en-US" sz="1600" dirty="0"/>
          </a:p>
        </p:txBody>
      </p:sp>
    </p:spTree>
    <p:extLst>
      <p:ext uri="{BB962C8B-B14F-4D97-AF65-F5344CB8AC3E}">
        <p14:creationId xmlns:p14="http://schemas.microsoft.com/office/powerpoint/2010/main" val="912795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Animated gif showing airflow in the respiratory systems of a bird, mammal, and insect">
            <a:extLst>
              <a:ext uri="{FF2B5EF4-FFF2-40B4-BE49-F238E27FC236}">
                <a16:creationId xmlns:a16="http://schemas.microsoft.com/office/drawing/2014/main" id="{A37F561B-1DAB-AD5D-AC26-657B21C77A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5575" y="0"/>
            <a:ext cx="6800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0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B1A9-0A43-9B39-4E29-9C0A104B4858}"/>
              </a:ext>
            </a:extLst>
          </p:cNvPr>
          <p:cNvSpPr>
            <a:spLocks noGrp="1"/>
          </p:cNvSpPr>
          <p:nvPr>
            <p:ph type="title"/>
          </p:nvPr>
        </p:nvSpPr>
        <p:spPr/>
        <p:txBody>
          <a:bodyPr/>
          <a:lstStyle/>
          <a:p>
            <a:r>
              <a:rPr lang="en-US" dirty="0"/>
              <a:t>Solution to cargo cult thinking? Try to falsify</a:t>
            </a:r>
          </a:p>
        </p:txBody>
      </p:sp>
      <p:pic>
        <p:nvPicPr>
          <p:cNvPr id="5" name="Content Placeholder 4" descr="A blue and white rectangular object with a logo and text&#10;&#10;Description automatically generated">
            <a:extLst>
              <a:ext uri="{FF2B5EF4-FFF2-40B4-BE49-F238E27FC236}">
                <a16:creationId xmlns:a16="http://schemas.microsoft.com/office/drawing/2014/main" id="{C9323D82-FFA0-8B4B-3973-52DC3887A4AD}"/>
              </a:ext>
            </a:extLst>
          </p:cNvPr>
          <p:cNvPicPr>
            <a:picLocks noGrp="1" noChangeAspect="1"/>
          </p:cNvPicPr>
          <p:nvPr>
            <p:ph idx="1"/>
          </p:nvPr>
        </p:nvPicPr>
        <p:blipFill>
          <a:blip r:embed="rId3"/>
          <a:stretch>
            <a:fillRect/>
          </a:stretch>
        </p:blipFill>
        <p:spPr>
          <a:xfrm>
            <a:off x="152400" y="1520031"/>
            <a:ext cx="2971800" cy="2247900"/>
          </a:xfrm>
        </p:spPr>
      </p:pic>
      <p:pic>
        <p:nvPicPr>
          <p:cNvPr id="7" name="Picture 6" descr="A blue and white card with black text&#10;&#10;Description automatically generated">
            <a:extLst>
              <a:ext uri="{FF2B5EF4-FFF2-40B4-BE49-F238E27FC236}">
                <a16:creationId xmlns:a16="http://schemas.microsoft.com/office/drawing/2014/main" id="{345D1435-1019-C629-21A6-BF43E3BF12FC}"/>
              </a:ext>
            </a:extLst>
          </p:cNvPr>
          <p:cNvPicPr>
            <a:picLocks noChangeAspect="1"/>
          </p:cNvPicPr>
          <p:nvPr/>
        </p:nvPicPr>
        <p:blipFill>
          <a:blip r:embed="rId4"/>
          <a:stretch>
            <a:fillRect/>
          </a:stretch>
        </p:blipFill>
        <p:spPr>
          <a:xfrm>
            <a:off x="2925761" y="3070476"/>
            <a:ext cx="4489451" cy="3422148"/>
          </a:xfrm>
          <a:prstGeom prst="rect">
            <a:avLst/>
          </a:prstGeom>
        </p:spPr>
      </p:pic>
      <p:sp>
        <p:nvSpPr>
          <p:cNvPr id="10" name="Double Bracket 9">
            <a:extLst>
              <a:ext uri="{FF2B5EF4-FFF2-40B4-BE49-F238E27FC236}">
                <a16:creationId xmlns:a16="http://schemas.microsoft.com/office/drawing/2014/main" id="{8CA9F339-AD4E-0481-86E0-26B8167A5035}"/>
              </a:ext>
            </a:extLst>
          </p:cNvPr>
          <p:cNvSpPr/>
          <p:nvPr/>
        </p:nvSpPr>
        <p:spPr>
          <a:xfrm>
            <a:off x="3152777" y="5614989"/>
            <a:ext cx="4133849" cy="728663"/>
          </a:xfrm>
          <a:prstGeom prst="bracket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DC442776-60A8-5416-445B-B49AB332A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2557" y="1390624"/>
            <a:ext cx="4489451" cy="3989665"/>
          </a:xfrm>
          <a:prstGeom prst="rect">
            <a:avLst/>
          </a:prstGeom>
        </p:spPr>
      </p:pic>
      <p:sp>
        <p:nvSpPr>
          <p:cNvPr id="12" name="TextBox 11">
            <a:extLst>
              <a:ext uri="{FF2B5EF4-FFF2-40B4-BE49-F238E27FC236}">
                <a16:creationId xmlns:a16="http://schemas.microsoft.com/office/drawing/2014/main" id="{5CC5623B-8971-50D8-37E1-53DA36AAD997}"/>
              </a:ext>
            </a:extLst>
          </p:cNvPr>
          <p:cNvSpPr txBox="1"/>
          <p:nvPr/>
        </p:nvSpPr>
        <p:spPr>
          <a:xfrm>
            <a:off x="8128000" y="5794654"/>
            <a:ext cx="3840158" cy="369332"/>
          </a:xfrm>
          <a:prstGeom prst="rect">
            <a:avLst/>
          </a:prstGeom>
          <a:noFill/>
        </p:spPr>
        <p:txBody>
          <a:bodyPr wrap="square" rtlCol="0">
            <a:spAutoFit/>
          </a:bodyPr>
          <a:lstStyle/>
          <a:p>
            <a:r>
              <a:rPr lang="en-US" dirty="0">
                <a:solidFill>
                  <a:srgbClr val="FF0000"/>
                </a:solidFill>
              </a:rPr>
              <a:t>Not Dyspnea</a:t>
            </a:r>
          </a:p>
        </p:txBody>
      </p:sp>
      <p:cxnSp>
        <p:nvCxnSpPr>
          <p:cNvPr id="14" name="Straight Arrow Connector 13">
            <a:extLst>
              <a:ext uri="{FF2B5EF4-FFF2-40B4-BE49-F238E27FC236}">
                <a16:creationId xmlns:a16="http://schemas.microsoft.com/office/drawing/2014/main" id="{A2DB0696-704C-7F6B-324B-62C4A7274126}"/>
              </a:ext>
            </a:extLst>
          </p:cNvPr>
          <p:cNvCxnSpPr/>
          <p:nvPr/>
        </p:nvCxnSpPr>
        <p:spPr>
          <a:xfrm flipH="1">
            <a:off x="7415212" y="5979320"/>
            <a:ext cx="712788"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8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972B-A42C-A39D-FF2C-8B0757E3D37E}"/>
              </a:ext>
            </a:extLst>
          </p:cNvPr>
          <p:cNvSpPr>
            <a:spLocks noGrp="1"/>
          </p:cNvSpPr>
          <p:nvPr>
            <p:ph type="title"/>
          </p:nvPr>
        </p:nvSpPr>
        <p:spPr/>
        <p:txBody>
          <a:bodyPr/>
          <a:lstStyle/>
          <a:p>
            <a:r>
              <a:rPr lang="en-US" dirty="0"/>
              <a:t>Hypoxemia… is a problem though</a:t>
            </a:r>
          </a:p>
        </p:txBody>
      </p:sp>
      <p:pic>
        <p:nvPicPr>
          <p:cNvPr id="4" name="Content Placeholder 3">
            <a:extLst>
              <a:ext uri="{FF2B5EF4-FFF2-40B4-BE49-F238E27FC236}">
                <a16:creationId xmlns:a16="http://schemas.microsoft.com/office/drawing/2014/main" id="{6A6B3BFC-249A-D972-EA71-073BD611DA2F}"/>
              </a:ext>
            </a:extLst>
          </p:cNvPr>
          <p:cNvPicPr>
            <a:picLocks noGrp="1" noChangeAspect="1"/>
          </p:cNvPicPr>
          <p:nvPr>
            <p:ph idx="1"/>
          </p:nvPr>
        </p:nvPicPr>
        <p:blipFill>
          <a:blip r:embed="rId3"/>
          <a:stretch>
            <a:fillRect/>
          </a:stretch>
        </p:blipFill>
        <p:spPr>
          <a:xfrm>
            <a:off x="1222941" y="1381125"/>
            <a:ext cx="9025960" cy="5246798"/>
          </a:xfrm>
          <a:prstGeom prst="rect">
            <a:avLst/>
          </a:prstGeom>
        </p:spPr>
      </p:pic>
    </p:spTree>
    <p:extLst>
      <p:ext uri="{BB962C8B-B14F-4D97-AF65-F5344CB8AC3E}">
        <p14:creationId xmlns:p14="http://schemas.microsoft.com/office/powerpoint/2010/main" val="290565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C1E-9558-4A99-2522-E1D6CD057708}"/>
              </a:ext>
            </a:extLst>
          </p:cNvPr>
          <p:cNvSpPr>
            <a:spLocks noGrp="1"/>
          </p:cNvSpPr>
          <p:nvPr>
            <p:ph type="title"/>
          </p:nvPr>
        </p:nvSpPr>
        <p:spPr/>
        <p:txBody>
          <a:bodyPr/>
          <a:lstStyle/>
          <a:p>
            <a:r>
              <a:rPr lang="en-US" dirty="0"/>
              <a:t>Refractory Hypoxemia Schema</a:t>
            </a:r>
          </a:p>
        </p:txBody>
      </p:sp>
      <p:pic>
        <p:nvPicPr>
          <p:cNvPr id="3" name="Picture 2">
            <a:extLst>
              <a:ext uri="{FF2B5EF4-FFF2-40B4-BE49-F238E27FC236}">
                <a16:creationId xmlns:a16="http://schemas.microsoft.com/office/drawing/2014/main" id="{F76DFFCA-D372-88FB-F312-EA851AE381F8}"/>
              </a:ext>
            </a:extLst>
          </p:cNvPr>
          <p:cNvPicPr>
            <a:picLocks noChangeAspect="1"/>
          </p:cNvPicPr>
          <p:nvPr/>
        </p:nvPicPr>
        <p:blipFill>
          <a:blip r:embed="rId3"/>
          <a:stretch>
            <a:fillRect/>
          </a:stretch>
        </p:blipFill>
        <p:spPr>
          <a:xfrm>
            <a:off x="5213350" y="1498599"/>
            <a:ext cx="4629150" cy="4816457"/>
          </a:xfrm>
          <a:prstGeom prst="rect">
            <a:avLst/>
          </a:prstGeom>
        </p:spPr>
      </p:pic>
      <p:sp>
        <p:nvSpPr>
          <p:cNvPr id="4" name="Title 1">
            <a:extLst>
              <a:ext uri="{FF2B5EF4-FFF2-40B4-BE49-F238E27FC236}">
                <a16:creationId xmlns:a16="http://schemas.microsoft.com/office/drawing/2014/main" id="{32CDDC90-5913-2BA7-BA72-9C5B736EF9E3}"/>
              </a:ext>
            </a:extLst>
          </p:cNvPr>
          <p:cNvSpPr txBox="1">
            <a:spLocks/>
          </p:cNvSpPr>
          <p:nvPr/>
        </p:nvSpPr>
        <p:spPr>
          <a:xfrm>
            <a:off x="1155700" y="2439590"/>
            <a:ext cx="4203700" cy="1978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RRT: </a:t>
            </a:r>
          </a:p>
          <a:p>
            <a:r>
              <a:rPr lang="en-US" dirty="0"/>
              <a:t>SpO2 is 75%, </a:t>
            </a:r>
          </a:p>
          <a:p>
            <a:r>
              <a:rPr lang="en-US" dirty="0"/>
              <a:t>15L NRB!</a:t>
            </a:r>
          </a:p>
          <a:p>
            <a:endParaRPr lang="en-US" dirty="0"/>
          </a:p>
        </p:txBody>
      </p:sp>
    </p:spTree>
    <p:extLst>
      <p:ext uri="{BB962C8B-B14F-4D97-AF65-F5344CB8AC3E}">
        <p14:creationId xmlns:p14="http://schemas.microsoft.com/office/powerpoint/2010/main" val="101293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CCA3-278B-E19D-6146-073B3C5556F9}"/>
              </a:ext>
            </a:extLst>
          </p:cNvPr>
          <p:cNvSpPr>
            <a:spLocks noGrp="1"/>
          </p:cNvSpPr>
          <p:nvPr>
            <p:ph type="title"/>
          </p:nvPr>
        </p:nvSpPr>
        <p:spPr/>
        <p:txBody>
          <a:bodyPr>
            <a:normAutofit/>
          </a:bodyPr>
          <a:lstStyle/>
          <a:p>
            <a:r>
              <a:rPr lang="en-US" dirty="0"/>
              <a:t>Pulse Oximetry: Screening Test</a:t>
            </a:r>
          </a:p>
        </p:txBody>
      </p:sp>
      <p:pic>
        <p:nvPicPr>
          <p:cNvPr id="5" name="Picture 4">
            <a:extLst>
              <a:ext uri="{FF2B5EF4-FFF2-40B4-BE49-F238E27FC236}">
                <a16:creationId xmlns:a16="http://schemas.microsoft.com/office/drawing/2014/main" id="{515ED4E6-44ED-9F56-3F67-8DC4A6996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2883" y="879480"/>
            <a:ext cx="3624253" cy="1494360"/>
          </a:xfrm>
          <a:prstGeom prst="rect">
            <a:avLst/>
          </a:prstGeom>
        </p:spPr>
      </p:pic>
      <p:pic>
        <p:nvPicPr>
          <p:cNvPr id="6" name="Picture 5">
            <a:extLst>
              <a:ext uri="{FF2B5EF4-FFF2-40B4-BE49-F238E27FC236}">
                <a16:creationId xmlns:a16="http://schemas.microsoft.com/office/drawing/2014/main" id="{366664E2-05AD-9CB4-D9FD-DEA27C5E86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4296" y="1693337"/>
            <a:ext cx="1282223" cy="771507"/>
          </a:xfrm>
          <a:prstGeom prst="rect">
            <a:avLst/>
          </a:prstGeom>
        </p:spPr>
      </p:pic>
      <p:pic>
        <p:nvPicPr>
          <p:cNvPr id="26" name="Picture 25">
            <a:extLst>
              <a:ext uri="{FF2B5EF4-FFF2-40B4-BE49-F238E27FC236}">
                <a16:creationId xmlns:a16="http://schemas.microsoft.com/office/drawing/2014/main" id="{219FBB39-1ED9-090F-33B6-3B5A7E5CD3A1}"/>
              </a:ext>
            </a:extLst>
          </p:cNvPr>
          <p:cNvPicPr>
            <a:picLocks noChangeAspect="1"/>
          </p:cNvPicPr>
          <p:nvPr/>
        </p:nvPicPr>
        <p:blipFill>
          <a:blip r:embed="rId5"/>
          <a:stretch>
            <a:fillRect/>
          </a:stretch>
        </p:blipFill>
        <p:spPr>
          <a:xfrm>
            <a:off x="478962" y="1414464"/>
            <a:ext cx="5225298" cy="3082550"/>
          </a:xfrm>
          <a:prstGeom prst="rect">
            <a:avLst/>
          </a:prstGeom>
        </p:spPr>
      </p:pic>
      <p:pic>
        <p:nvPicPr>
          <p:cNvPr id="4" name="Picture 3">
            <a:extLst>
              <a:ext uri="{FF2B5EF4-FFF2-40B4-BE49-F238E27FC236}">
                <a16:creationId xmlns:a16="http://schemas.microsoft.com/office/drawing/2014/main" id="{C9210981-7307-3106-BAD3-50DDC58A4D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41773" y="2556917"/>
            <a:ext cx="3809363" cy="3686175"/>
          </a:xfrm>
          <a:prstGeom prst="rect">
            <a:avLst/>
          </a:prstGeom>
        </p:spPr>
      </p:pic>
      <p:sp>
        <p:nvSpPr>
          <p:cNvPr id="10" name="TextBox 9">
            <a:extLst>
              <a:ext uri="{FF2B5EF4-FFF2-40B4-BE49-F238E27FC236}">
                <a16:creationId xmlns:a16="http://schemas.microsoft.com/office/drawing/2014/main" id="{2A49C8AA-CAC2-2BB4-367D-9073C1800E44}"/>
              </a:ext>
            </a:extLst>
          </p:cNvPr>
          <p:cNvSpPr txBox="1"/>
          <p:nvPr/>
        </p:nvSpPr>
        <p:spPr>
          <a:xfrm>
            <a:off x="8339129" y="6237837"/>
            <a:ext cx="2790815" cy="369332"/>
          </a:xfrm>
          <a:prstGeom prst="rect">
            <a:avLst/>
          </a:prstGeom>
          <a:noFill/>
        </p:spPr>
        <p:txBody>
          <a:bodyPr wrap="square" rtlCol="0">
            <a:spAutoFit/>
          </a:bodyPr>
          <a:lstStyle/>
          <a:p>
            <a:r>
              <a:rPr lang="en-US" b="1" dirty="0">
                <a:solidFill>
                  <a:srgbClr val="FF0000"/>
                </a:solidFill>
              </a:rPr>
              <a:t>This issue is not (yet) fixed!</a:t>
            </a:r>
          </a:p>
        </p:txBody>
      </p:sp>
      <p:graphicFrame>
        <p:nvGraphicFramePr>
          <p:cNvPr id="25" name="Table 25">
            <a:extLst>
              <a:ext uri="{FF2B5EF4-FFF2-40B4-BE49-F238E27FC236}">
                <a16:creationId xmlns:a16="http://schemas.microsoft.com/office/drawing/2014/main" id="{A4949F8B-D479-B476-E6F5-86F2B377692A}"/>
              </a:ext>
            </a:extLst>
          </p:cNvPr>
          <p:cNvGraphicFramePr>
            <a:graphicFrameLocks noGrp="1"/>
          </p:cNvGraphicFramePr>
          <p:nvPr>
            <p:extLst>
              <p:ext uri="{D42A27DB-BD31-4B8C-83A1-F6EECF244321}">
                <p14:modId xmlns:p14="http://schemas.microsoft.com/office/powerpoint/2010/main" val="301546549"/>
              </p:ext>
            </p:extLst>
          </p:nvPr>
        </p:nvGraphicFramePr>
        <p:xfrm>
          <a:off x="513788" y="4474844"/>
          <a:ext cx="7135383" cy="2194560"/>
        </p:xfrm>
        <a:graphic>
          <a:graphicData uri="http://schemas.openxmlformats.org/drawingml/2006/table">
            <a:tbl>
              <a:tblPr firstRow="1" bandRow="1">
                <a:tableStyleId>{9D7B26C5-4107-4FEC-AEDC-1716B250A1EF}</a:tableStyleId>
              </a:tblPr>
              <a:tblGrid>
                <a:gridCol w="7135383">
                  <a:extLst>
                    <a:ext uri="{9D8B030D-6E8A-4147-A177-3AD203B41FA5}">
                      <a16:colId xmlns:a16="http://schemas.microsoft.com/office/drawing/2014/main" val="1169528089"/>
                    </a:ext>
                  </a:extLst>
                </a:gridCol>
              </a:tblGrid>
              <a:tr h="185732">
                <a:tc>
                  <a:txBody>
                    <a:bodyPr/>
                    <a:lstStyle/>
                    <a:p>
                      <a:pPr algn="ctr"/>
                      <a:r>
                        <a:rPr lang="en-US" dirty="0"/>
                        <a:t>Baseline Accuracy: FDA standard 95% LOA within 2-3%*</a:t>
                      </a:r>
                    </a:p>
                  </a:txBody>
                  <a:tcPr/>
                </a:tc>
                <a:extLst>
                  <a:ext uri="{0D108BD9-81ED-4DB2-BD59-A6C34878D82A}">
                    <a16:rowId xmlns:a16="http://schemas.microsoft.com/office/drawing/2014/main" val="1078286790"/>
                  </a:ext>
                </a:extLst>
              </a:tr>
              <a:tr h="185732">
                <a:tc>
                  <a:txBody>
                    <a:bodyPr/>
                    <a:lstStyle/>
                    <a:p>
                      <a:r>
                        <a:rPr lang="en-US" b="1" dirty="0"/>
                        <a:t>Situations where accuracy worsens: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529242"/>
                  </a:ext>
                </a:extLst>
              </a:tr>
              <a:tr h="185732">
                <a:tc>
                  <a:txBody>
                    <a:bodyPr/>
                    <a:lstStyle/>
                    <a:p>
                      <a:r>
                        <a:rPr lang="en-US" dirty="0"/>
                        <a:t>Hypoxemia below SaO2 </a:t>
                      </a:r>
                      <a:r>
                        <a:rPr lang="en-US" b="1" dirty="0"/>
                        <a:t>80%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5196059"/>
                  </a:ext>
                </a:extLst>
              </a:tr>
              <a:tr h="0">
                <a:tc>
                  <a:txBody>
                    <a:bodyPr/>
                    <a:lstStyle/>
                    <a:p>
                      <a:r>
                        <a:rPr lang="en-US" dirty="0"/>
                        <a:t>Poor perfusion: hypovolemia, heart failure, vasoconstriction,</a:t>
                      </a:r>
                      <a:r>
                        <a:rPr lang="en-US" b="1" dirty="0"/>
                        <a:t> sepsis*</a:t>
                      </a:r>
                    </a:p>
                  </a:txBody>
                  <a:tcPr/>
                </a:tc>
                <a:extLst>
                  <a:ext uri="{0D108BD9-81ED-4DB2-BD59-A6C34878D82A}">
                    <a16:rowId xmlns:a16="http://schemas.microsoft.com/office/drawing/2014/main" val="1717741431"/>
                  </a:ext>
                </a:extLst>
              </a:tr>
              <a:tr h="233825">
                <a:tc>
                  <a:txBody>
                    <a:bodyPr/>
                    <a:lstStyle/>
                    <a:p>
                      <a:r>
                        <a:rPr lang="en-US" dirty="0"/>
                        <a:t>Carbon monoxide poisoning (</a:t>
                      </a:r>
                      <a:r>
                        <a:rPr lang="en-US" b="1" dirty="0"/>
                        <a:t>*people who’ve smoked</a:t>
                      </a:r>
                      <a:r>
                        <a:rPr lang="en-US" dirty="0"/>
                        <a:t>), sickle cell </a:t>
                      </a:r>
                    </a:p>
                  </a:txBody>
                  <a:tcPr/>
                </a:tc>
                <a:extLst>
                  <a:ext uri="{0D108BD9-81ED-4DB2-BD59-A6C34878D82A}">
                    <a16:rowId xmlns:a16="http://schemas.microsoft.com/office/drawing/2014/main" val="4224276409"/>
                  </a:ext>
                </a:extLst>
              </a:tr>
              <a:tr h="185732">
                <a:tc>
                  <a:txBody>
                    <a:bodyPr/>
                    <a:lstStyle/>
                    <a:p>
                      <a:r>
                        <a:rPr lang="en-US" b="1" dirty="0"/>
                        <a:t>Non-white skin</a:t>
                      </a:r>
                      <a:r>
                        <a:rPr lang="en-US" dirty="0"/>
                        <a:t>, nail polish, make-up</a:t>
                      </a:r>
                    </a:p>
                  </a:txBody>
                  <a:tcPr/>
                </a:tc>
                <a:extLst>
                  <a:ext uri="{0D108BD9-81ED-4DB2-BD59-A6C34878D82A}">
                    <a16:rowId xmlns:a16="http://schemas.microsoft.com/office/drawing/2014/main" val="2685776744"/>
                  </a:ext>
                </a:extLst>
              </a:tr>
            </a:tbl>
          </a:graphicData>
        </a:graphic>
      </p:graphicFrame>
      <p:sp>
        <p:nvSpPr>
          <p:cNvPr id="30" name="TextBox 29">
            <a:extLst>
              <a:ext uri="{FF2B5EF4-FFF2-40B4-BE49-F238E27FC236}">
                <a16:creationId xmlns:a16="http://schemas.microsoft.com/office/drawing/2014/main" id="{97D2E117-8A03-52C7-3047-31250EE280E9}"/>
              </a:ext>
            </a:extLst>
          </p:cNvPr>
          <p:cNvSpPr txBox="1"/>
          <p:nvPr/>
        </p:nvSpPr>
        <p:spPr>
          <a:xfrm>
            <a:off x="5473700" y="2192840"/>
            <a:ext cx="236807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Pulse Required!</a:t>
            </a:r>
          </a:p>
          <a:p>
            <a:pPr marL="285750" indent="-285750">
              <a:buFont typeface="Arial" panose="020B0604020202020204" pitchFamily="34" charset="0"/>
              <a:buChar char="•"/>
            </a:pPr>
            <a:r>
              <a:rPr lang="en-US" dirty="0"/>
              <a:t>Lack of venous pulsation required!</a:t>
            </a:r>
          </a:p>
          <a:p>
            <a:pPr marL="285750" indent="-285750">
              <a:buFont typeface="Arial" panose="020B0604020202020204" pitchFamily="34" charset="0"/>
              <a:buChar char="•"/>
            </a:pPr>
            <a:r>
              <a:rPr lang="en-US" dirty="0"/>
              <a:t>Translucency required!</a:t>
            </a:r>
          </a:p>
          <a:p>
            <a:endParaRPr lang="en-US" dirty="0">
              <a:solidFill>
                <a:srgbClr val="FF0000"/>
              </a:solidFill>
            </a:endParaRPr>
          </a:p>
        </p:txBody>
      </p:sp>
    </p:spTree>
    <p:extLst>
      <p:ext uri="{BB962C8B-B14F-4D97-AF65-F5344CB8AC3E}">
        <p14:creationId xmlns:p14="http://schemas.microsoft.com/office/powerpoint/2010/main" val="184922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92E7-6DC0-31B2-3E7E-F419283F12A1}"/>
              </a:ext>
            </a:extLst>
          </p:cNvPr>
          <p:cNvSpPr>
            <a:spLocks noGrp="1"/>
          </p:cNvSpPr>
          <p:nvPr>
            <p:ph type="title"/>
          </p:nvPr>
        </p:nvSpPr>
        <p:spPr/>
        <p:txBody>
          <a:bodyPr/>
          <a:lstStyle/>
          <a:p>
            <a:r>
              <a:rPr lang="en-US" dirty="0"/>
              <a:t>SaO2 is low? </a:t>
            </a:r>
          </a:p>
        </p:txBody>
      </p:sp>
      <p:sp>
        <p:nvSpPr>
          <p:cNvPr id="3" name="Content Placeholder 2">
            <a:extLst>
              <a:ext uri="{FF2B5EF4-FFF2-40B4-BE49-F238E27FC236}">
                <a16:creationId xmlns:a16="http://schemas.microsoft.com/office/drawing/2014/main" id="{2EADD3A3-1ADA-B8F4-BC07-FDE140C59986}"/>
              </a:ext>
            </a:extLst>
          </p:cNvPr>
          <p:cNvSpPr>
            <a:spLocks noGrp="1"/>
          </p:cNvSpPr>
          <p:nvPr>
            <p:ph idx="1"/>
          </p:nvPr>
        </p:nvSpPr>
        <p:spPr>
          <a:xfrm>
            <a:off x="681036" y="1856898"/>
            <a:ext cx="7662863" cy="4443887"/>
          </a:xfrm>
        </p:spPr>
        <p:txBody>
          <a:bodyPr>
            <a:normAutofit/>
          </a:bodyPr>
          <a:lstStyle/>
          <a:p>
            <a:r>
              <a:rPr lang="en-US" dirty="0"/>
              <a:t>Causes of hypoxemia that resolve with 6L O</a:t>
            </a:r>
            <a:r>
              <a:rPr lang="en-US" baseline="-25000" dirty="0"/>
              <a:t>2</a:t>
            </a:r>
          </a:p>
          <a:p>
            <a:pPr lvl="1"/>
            <a:r>
              <a:rPr lang="en-US" dirty="0"/>
              <a:t>V/Q Mismatch</a:t>
            </a:r>
          </a:p>
          <a:p>
            <a:pPr lvl="1"/>
            <a:r>
              <a:rPr lang="en-US" dirty="0"/>
              <a:t>Hypoventilation</a:t>
            </a:r>
          </a:p>
          <a:p>
            <a:pPr lvl="1"/>
            <a:r>
              <a:rPr lang="en-US" dirty="0"/>
              <a:t>Low FiO2, Low Barometric Pressure</a:t>
            </a:r>
          </a:p>
          <a:p>
            <a:r>
              <a:rPr lang="en-US" dirty="0"/>
              <a:t>Causes of hypoxemia that don’t resolve with 6L O</a:t>
            </a:r>
            <a:r>
              <a:rPr lang="en-US" baseline="-25000" dirty="0"/>
              <a:t>2</a:t>
            </a:r>
          </a:p>
          <a:p>
            <a:pPr lvl="1"/>
            <a:r>
              <a:rPr lang="en-US" b="1" dirty="0">
                <a:solidFill>
                  <a:srgbClr val="FF0000"/>
                </a:solidFill>
              </a:rPr>
              <a:t>Shunt</a:t>
            </a:r>
            <a:r>
              <a:rPr lang="en-US" dirty="0"/>
              <a:t>: Blood passes from venous to arterial circulation without contacting inhaled air.  </a:t>
            </a:r>
          </a:p>
          <a:p>
            <a:pPr lvl="2"/>
            <a:r>
              <a:rPr lang="en-US" dirty="0"/>
              <a:t>Through the lung: opacity should be present on CXR</a:t>
            </a:r>
          </a:p>
          <a:p>
            <a:pPr lvl="2"/>
            <a:r>
              <a:rPr lang="en-US" dirty="0"/>
              <a:t>Through the heart…</a:t>
            </a:r>
          </a:p>
          <a:p>
            <a:pPr lvl="3"/>
            <a:r>
              <a:rPr lang="en-US" dirty="0"/>
              <a:t>In locations where congenital heart disease is identified and fixed, this generally requires systemic PA pressures </a:t>
            </a:r>
          </a:p>
        </p:txBody>
      </p:sp>
      <p:pic>
        <p:nvPicPr>
          <p:cNvPr id="6" name="Picture 5" descr="A chest x-ray of a person&#10;&#10;Description automatically generated">
            <a:extLst>
              <a:ext uri="{FF2B5EF4-FFF2-40B4-BE49-F238E27FC236}">
                <a16:creationId xmlns:a16="http://schemas.microsoft.com/office/drawing/2014/main" id="{D4DB07A2-FFF6-3151-0EC6-C18AC8093521}"/>
              </a:ext>
            </a:extLst>
          </p:cNvPr>
          <p:cNvPicPr>
            <a:picLocks noChangeAspect="1"/>
          </p:cNvPicPr>
          <p:nvPr/>
        </p:nvPicPr>
        <p:blipFill>
          <a:blip r:embed="rId3"/>
          <a:stretch>
            <a:fillRect/>
          </a:stretch>
        </p:blipFill>
        <p:spPr>
          <a:xfrm>
            <a:off x="8369299" y="557215"/>
            <a:ext cx="3543300" cy="3399003"/>
          </a:xfrm>
          <a:prstGeom prst="rect">
            <a:avLst/>
          </a:prstGeom>
        </p:spPr>
      </p:pic>
      <p:pic>
        <p:nvPicPr>
          <p:cNvPr id="5124" name="Picture 4" descr="Patent foramen ovale - Symptoms &amp; causes - Mayo Clinic">
            <a:extLst>
              <a:ext uri="{FF2B5EF4-FFF2-40B4-BE49-F238E27FC236}">
                <a16:creationId xmlns:a16="http://schemas.microsoft.com/office/drawing/2014/main" id="{DECCA589-6EEA-F421-F840-66DF5C94DE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94736" y="3956218"/>
            <a:ext cx="2841625" cy="272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59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4551</Words>
  <Application>Microsoft Macintosh PowerPoint</Application>
  <PresentationFormat>Widescreen</PresentationFormat>
  <Paragraphs>559</Paragraphs>
  <Slides>42</Slides>
  <Notes>38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Calibri Light</vt:lpstr>
      <vt:lpstr>Cambria Math</vt:lpstr>
      <vt:lpstr>Corbel</vt:lpstr>
      <vt:lpstr>EB Garamond</vt:lpstr>
      <vt:lpstr>ElsevierGulliver</vt:lpstr>
      <vt:lpstr>Helvetica Neue</vt:lpstr>
      <vt:lpstr>Lato</vt:lpstr>
      <vt:lpstr>Times</vt:lpstr>
      <vt:lpstr>Office Theme</vt:lpstr>
      <vt:lpstr>PowerPoint Presentation</vt:lpstr>
      <vt:lpstr>Acute Respiratory Failure Goals: </vt:lpstr>
      <vt:lpstr>Cargo Cult Thinking:  two things occur together → one causes the other</vt:lpstr>
      <vt:lpstr>Hypoxemia and Dyspnea</vt:lpstr>
      <vt:lpstr>Solution to cargo cult thinking? Try to falsify</vt:lpstr>
      <vt:lpstr>Hypoxemia… is a problem though</vt:lpstr>
      <vt:lpstr>Refractory Hypoxemia Schema</vt:lpstr>
      <vt:lpstr>Pulse Oximetry: Screening Test</vt:lpstr>
      <vt:lpstr>SaO2 is low? </vt:lpstr>
      <vt:lpstr>RRT ! Hypoxemia </vt:lpstr>
      <vt:lpstr>Refractory Hypoxemia Schema</vt:lpstr>
      <vt:lpstr>If hypoxemia doesn’t cause dyspnea… what does?</vt:lpstr>
      <vt:lpstr>PowerPoint Presentation</vt:lpstr>
      <vt:lpstr>PowerPoint Presentation</vt:lpstr>
      <vt:lpstr>Keep O2 and CO2 Problems Separate!</vt:lpstr>
      <vt:lpstr>Schema for Ventilatory Failure</vt:lpstr>
      <vt:lpstr>Need to exhale CO2: Supply vs Demand</vt:lpstr>
      <vt:lpstr>Need to exhale CO2: Supply vs Demand</vt:lpstr>
      <vt:lpstr>Need to exhale CO2: Supply vs Demand</vt:lpstr>
      <vt:lpstr>PowerPoint Presentation</vt:lpstr>
      <vt:lpstr>Need to exhale CO2: Supply vs Demand</vt:lpstr>
      <vt:lpstr>3 scenarios: why are they breathing hard?</vt:lpstr>
      <vt:lpstr>3 scenarios: why are they breathing hard?</vt:lpstr>
      <vt:lpstr>3 scenarios: why are they breathing hard?</vt:lpstr>
      <vt:lpstr>Need to exhale CO2: Supply vs Demand</vt:lpstr>
      <vt:lpstr>Need to exhale CO2: Supply vs Demand</vt:lpstr>
      <vt:lpstr>PowerPoint Presentation</vt:lpstr>
      <vt:lpstr>Need to exhale CO2: Supply vs Demand</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Schema for Ventilatory Failure</vt:lpstr>
      <vt:lpstr>Reminder of the Caveat*</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Failure</dc:title>
  <dc:creator>BRIAN LOCKE</dc:creator>
  <cp:lastModifiedBy>BRIAN LOCKE</cp:lastModifiedBy>
  <cp:revision>19</cp:revision>
  <dcterms:created xsi:type="dcterms:W3CDTF">2023-07-16T17:01:03Z</dcterms:created>
  <dcterms:modified xsi:type="dcterms:W3CDTF">2023-07-20T16:52:47Z</dcterms:modified>
</cp:coreProperties>
</file>